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Lst>
  <p:sldSz cy="10058400" cx="7772400"/>
  <p:notesSz cx="6858000" cy="9144000"/>
  <p:embeddedFontLst>
    <p:embeddedFont>
      <p:font typeface="Halant"/>
      <p:regular r:id="rId35"/>
      <p:bold r:id="rId36"/>
    </p:embeddedFont>
    <p:embeddedFont>
      <p:font typeface="Inter"/>
      <p:regular r:id="rId37"/>
      <p:bold r:id="rId38"/>
      <p:italic r:id="rId39"/>
      <p:boldItalic r:id="rId40"/>
    </p:embeddedFont>
    <p:embeddedFont>
      <p:font typeface="Plus Jakarta Sans Medium"/>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AEB6EE1-D0E2-4076-B7E7-51B9971CAA68}">
  <a:tblStyle styleId="{BAEB6EE1-D0E2-4076-B7E7-51B9971CAA6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Inter-boldItalic.fntdata"/><Relationship Id="rId20" Type="http://schemas.openxmlformats.org/officeDocument/2006/relationships/slide" Target="slides/slide13.xml"/><Relationship Id="rId42" Type="http://schemas.openxmlformats.org/officeDocument/2006/relationships/font" Target="fonts/PlusJakartaSansMedium-bold.fntdata"/><Relationship Id="rId41" Type="http://schemas.openxmlformats.org/officeDocument/2006/relationships/font" Target="fonts/PlusJakartaSansMedium-regular.fntdata"/><Relationship Id="rId22" Type="http://schemas.openxmlformats.org/officeDocument/2006/relationships/slide" Target="slides/slide15.xml"/><Relationship Id="rId44" Type="http://schemas.openxmlformats.org/officeDocument/2006/relationships/font" Target="fonts/PlusJakartaSansMedium-boldItalic.fntdata"/><Relationship Id="rId21" Type="http://schemas.openxmlformats.org/officeDocument/2006/relationships/slide" Target="slides/slide14.xml"/><Relationship Id="rId43" Type="http://schemas.openxmlformats.org/officeDocument/2006/relationships/font" Target="fonts/PlusJakartaSansMedium-italic.fntdata"/><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font" Target="fonts/Halant-regular.fntdata"/><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font" Target="fonts/Inter-regular.fntdata"/><Relationship Id="rId14" Type="http://schemas.openxmlformats.org/officeDocument/2006/relationships/slide" Target="slides/slide7.xml"/><Relationship Id="rId36" Type="http://schemas.openxmlformats.org/officeDocument/2006/relationships/font" Target="fonts/Halant-bold.fntdata"/><Relationship Id="rId17" Type="http://schemas.openxmlformats.org/officeDocument/2006/relationships/slide" Target="slides/slide10.xml"/><Relationship Id="rId39" Type="http://schemas.openxmlformats.org/officeDocument/2006/relationships/font" Target="fonts/Inter-italic.fntdata"/><Relationship Id="rId16" Type="http://schemas.openxmlformats.org/officeDocument/2006/relationships/slide" Target="slides/slide9.xml"/><Relationship Id="rId38" Type="http://schemas.openxmlformats.org/officeDocument/2006/relationships/font" Target="fonts/Inter-bold.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7635c87b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7635c87b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34e241ca9d_0_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334e241ca9d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34e241ca9d_0_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34e241ca9d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334e241ca9d_0_1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334e241ca9d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334e241ca9d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334e241ca9d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34e241ca9d_0_1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34e241ca9d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334e241ca9d_0_2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334e241ca9d_0_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334e241ca9d_0_7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334e241ca9d_0_7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334e241ca9d_0_3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34e241ca9d_0_3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334e241ca9d_0_7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334e241ca9d_0_7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334e241ca9d_0_7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334e241ca9d_0_7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34e241ca9d_0_7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34e241ca9d_0_7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334e241ca9d_0_8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334e241ca9d_0_8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334e241ca9d_0_8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334e241ca9d_0_8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334e241ca9d_0_5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334e241ca9d_0_5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g334e241ca9d_0_8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334e241ca9d_0_8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334e241ca9d_0_8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64" name="Google Shape;364;g334e241ca9d_0_8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334e241ca9d_0_8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334e241ca9d_0_8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334e241ca9d_0_8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88" name="Google Shape;388;g334e241ca9d_0_8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g334e241ca9d_0_8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400" name="Google Shape;400;g334e241ca9d_0_8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34e241ca9d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34e241ca9d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34e241ca9d_0_1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34e241ca9d_0_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34e241ca9d_0_2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34e241ca9d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34e241ca9d_0_3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34e241ca9d_0_3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34e241ca9d_0_4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34e241ca9d_0_4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34e241ca9d_0_4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34e241ca9d_0_4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34e241ca9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334e241ca9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6.png"/><Relationship Id="rId9" Type="http://schemas.openxmlformats.org/officeDocument/2006/relationships/hyperlink" Target="https://encyclopedia.ushmm.org/content/en/article/nazi-persecution-of-soviet-prisoners-of-war" TargetMode="External"/><Relationship Id="rId5" Type="http://schemas.openxmlformats.org/officeDocument/2006/relationships/hyperlink" Target="https://encyclopedia.ushmm.org/content/en/article/polish-victims" TargetMode="External"/><Relationship Id="rId6" Type="http://schemas.openxmlformats.org/officeDocument/2006/relationships/hyperlink" Target="https://encyclopedia.ushmm.org/content/en/article/gay-men-under-the-nazi-regime" TargetMode="External"/><Relationship Id="rId7" Type="http://schemas.openxmlformats.org/officeDocument/2006/relationships/hyperlink" Target="https://encyclopedia.ushmm.org/content/en/article/genocide-of-european-roma-gypsies-1939-1945?series=19" TargetMode="External"/><Relationship Id="rId8" Type="http://schemas.openxmlformats.org/officeDocument/2006/relationships/hyperlink" Target="https://encyclopedia.ushmm.org/content/en/article/the-murder-of-people-with-disabilitie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6.png"/><Relationship Id="rId9" Type="http://schemas.openxmlformats.org/officeDocument/2006/relationships/hyperlink" Target="https://encyclopedia.ushmm.org/content/en/article/nazi-persecution-of-soviet-prisoners-of-war" TargetMode="External"/><Relationship Id="rId5" Type="http://schemas.openxmlformats.org/officeDocument/2006/relationships/hyperlink" Target="https://encyclopedia.ushmm.org/content/en/article/polish-victims" TargetMode="External"/><Relationship Id="rId6" Type="http://schemas.openxmlformats.org/officeDocument/2006/relationships/hyperlink" Target="https://encyclopedia.ushmm.org/content/en/article/gay-men-under-the-nazi-regime" TargetMode="External"/><Relationship Id="rId7" Type="http://schemas.openxmlformats.org/officeDocument/2006/relationships/hyperlink" Target="https://encyclopedia.ushmm.org/content/en/article/genocide-of-european-roma-gypsies-1939-1945?series=19" TargetMode="External"/><Relationship Id="rId8" Type="http://schemas.openxmlformats.org/officeDocument/2006/relationships/hyperlink" Target="https://encyclopedia.ushmm.org/content/en/article/the-murder-of-people-with-disabilitie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6.png"/><Relationship Id="rId9" Type="http://schemas.openxmlformats.org/officeDocument/2006/relationships/hyperlink" Target="https://encyclopedia.ushmm.org/content/en/article/nazi-persecution-of-soviet-prisoners-of-war" TargetMode="External"/><Relationship Id="rId5" Type="http://schemas.openxmlformats.org/officeDocument/2006/relationships/hyperlink" Target="https://encyclopedia.ushmm.org/content/en/article/polish-victims" TargetMode="External"/><Relationship Id="rId6" Type="http://schemas.openxmlformats.org/officeDocument/2006/relationships/hyperlink" Target="https://encyclopedia.ushmm.org/content/en/article/gay-men-under-the-nazi-regime" TargetMode="External"/><Relationship Id="rId7" Type="http://schemas.openxmlformats.org/officeDocument/2006/relationships/hyperlink" Target="https://encyclopedia.ushmm.org/content/en/article/genocide-of-european-roma-gypsies-1939-1945?series=19" TargetMode="External"/><Relationship Id="rId8" Type="http://schemas.openxmlformats.org/officeDocument/2006/relationships/hyperlink" Target="https://encyclopedia.ushmm.org/content/en/article/the-murder-of-people-with-disabilitie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6.png"/><Relationship Id="rId9" Type="http://schemas.openxmlformats.org/officeDocument/2006/relationships/hyperlink" Target="https://encyclopedia.ushmm.org/content/en/article/nazi-persecution-of-soviet-prisoners-of-war" TargetMode="External"/><Relationship Id="rId5" Type="http://schemas.openxmlformats.org/officeDocument/2006/relationships/hyperlink" Target="https://encyclopedia.ushmm.org/content/en/article/polish-victims" TargetMode="External"/><Relationship Id="rId6" Type="http://schemas.openxmlformats.org/officeDocument/2006/relationships/hyperlink" Target="https://encyclopedia.ushmm.org/content/en/article/gay-men-under-the-nazi-regime" TargetMode="External"/><Relationship Id="rId7" Type="http://schemas.openxmlformats.org/officeDocument/2006/relationships/hyperlink" Target="https://encyclopedia.ushmm.org/content/en/article/genocide-of-european-roma-gypsies-1939-1945?series=19" TargetMode="External"/><Relationship Id="rId8" Type="http://schemas.openxmlformats.org/officeDocument/2006/relationships/hyperlink" Target="https://encyclopedia.ushmm.org/content/en/article/the-murder-of-people-with-disabilities"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png"/><Relationship Id="rId4" Type="http://schemas.openxmlformats.org/officeDocument/2006/relationships/image" Target="../media/image6.png"/><Relationship Id="rId9" Type="http://schemas.openxmlformats.org/officeDocument/2006/relationships/hyperlink" Target="https://encyclopedia.ushmm.org/content/en/article/nazi-persecution-of-soviet-prisoners-of-war" TargetMode="External"/><Relationship Id="rId5" Type="http://schemas.openxmlformats.org/officeDocument/2006/relationships/hyperlink" Target="https://encyclopedia.ushmm.org/content/en/article/polish-victims" TargetMode="External"/><Relationship Id="rId6" Type="http://schemas.openxmlformats.org/officeDocument/2006/relationships/hyperlink" Target="https://encyclopedia.ushmm.org/content/en/article/gay-men-under-the-nazi-regime" TargetMode="External"/><Relationship Id="rId7" Type="http://schemas.openxmlformats.org/officeDocument/2006/relationships/hyperlink" Target="https://encyclopedia.ushmm.org/content/en/article/genocide-of-european-roma-gypsies-1939-1945?series=19" TargetMode="External"/><Relationship Id="rId8" Type="http://schemas.openxmlformats.org/officeDocument/2006/relationships/hyperlink" Target="https://encyclopedia.ushmm.org/content/en/article/the-murder-of-people-with-disabilitie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hyperlink" Target="https://encyclopedia.ushmm.org/content/en/article/types-of-ghettos?series=17"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hyperlink" Target="https://panorama.auschwitz.or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hyperlink" Target="https://panorama.auschwitz.org/"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3.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3.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3.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3.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3.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3.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3.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6.png"/><Relationship Id="rId9" Type="http://schemas.openxmlformats.org/officeDocument/2006/relationships/hyperlink" Target="https://encyclopedia.ushmm.org/content/en/article/nazi-persecution-of-soviet-prisoners-of-war" TargetMode="External"/><Relationship Id="rId5" Type="http://schemas.openxmlformats.org/officeDocument/2006/relationships/hyperlink" Target="https://encyclopedia.ushmm.org/content/en/article/polish-victims" TargetMode="External"/><Relationship Id="rId6" Type="http://schemas.openxmlformats.org/officeDocument/2006/relationships/hyperlink" Target="https://encyclopedia.ushmm.org/content/en/article/gay-men-under-the-nazi-regime" TargetMode="External"/><Relationship Id="rId7" Type="http://schemas.openxmlformats.org/officeDocument/2006/relationships/hyperlink" Target="https://encyclopedia.ushmm.org/content/en/article/genocide-of-european-roma-gypsies-1939-1945?series=19" TargetMode="External"/><Relationship Id="rId8" Type="http://schemas.openxmlformats.org/officeDocument/2006/relationships/hyperlink" Target="https://encyclopedia.ushmm.org/content/en/article/the-murder-of-people-with-disabiliti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hyperlink" Target="https://encyclopedia.ushmm.org/content/en/article/types-of-ghettos?series=17"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hyperlink" Target="https://panorama.auschwitz.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hyperlink" Target="https://panorama.auschwitz.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hyperlink" Target="https://iwitness.usc.edu/dit/evakor" TargetMode="External"/><Relationship Id="rId6" Type="http://schemas.openxmlformats.org/officeDocument/2006/relationships/hyperlink" Target="https://iwitness.usc.edu/dit/maxeisen" TargetMode="External"/><Relationship Id="rId7" Type="http://schemas.openxmlformats.org/officeDocument/2006/relationships/hyperlink" Target="https://iwitness.usc.edu/dit/pincha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Guided Notes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750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Holocaust </a:t>
            </a:r>
            <a:r>
              <a:rPr lang="en" sz="1200">
                <a:solidFill>
                  <a:schemeClr val="dk1"/>
                </a:solidFill>
                <a:latin typeface="Halant"/>
                <a:ea typeface="Halant"/>
                <a:cs typeface="Halant"/>
                <a:sym typeface="Halant"/>
              </a:rPr>
              <a:t>Presentation</a:t>
            </a:r>
            <a:r>
              <a:rPr lang="en" sz="1200">
                <a:solidFill>
                  <a:schemeClr val="dk1"/>
                </a:solidFill>
                <a:latin typeface="Halant"/>
                <a:ea typeface="Halant"/>
                <a:cs typeface="Halant"/>
                <a:sym typeface="Halant"/>
              </a:rPr>
              <a: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Slide 2: Say-it-in-6: What was the Holocaust?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Slide 3: What was the significance of Kristallnacht?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Slides 3-4: How did the persecution of the Jewish people change over time during the Nazi regime?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Slide 5: Describe the “Final Solution” in your own words.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Reflection: Thinking about the 10 Stages of Genocide, how did Nazi Germany facilitate the genocide of so many millions of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1" name="Shape 201"/>
        <p:cNvGrpSpPr/>
        <p:nvPr/>
      </p:nvGrpSpPr>
      <p:grpSpPr>
        <a:xfrm>
          <a:off x="0" y="0"/>
          <a:ext cx="0" cy="0"/>
          <a:chOff x="0" y="0"/>
          <a:chExt cx="0" cy="0"/>
        </a:xfrm>
      </p:grpSpPr>
      <p:sp>
        <p:nvSpPr>
          <p:cNvPr id="202" name="Google Shape;202;p3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Topic 1: Victims of the Nazis</a:t>
            </a:r>
            <a:r>
              <a:rPr lang="en" sz="1800">
                <a:solidFill>
                  <a:schemeClr val="dk1"/>
                </a:solidFill>
                <a:latin typeface="Halant"/>
                <a:ea typeface="Halant"/>
                <a:cs typeface="Halant"/>
                <a:sym typeface="Halant"/>
              </a:rPr>
              <a:t> (Exemplar- Polish Victims)</a:t>
            </a:r>
            <a:endParaRPr sz="1800">
              <a:solidFill>
                <a:schemeClr val="dk1"/>
              </a:solidFill>
              <a:latin typeface="Halant"/>
              <a:ea typeface="Halant"/>
              <a:cs typeface="Halant"/>
              <a:sym typeface="Halant"/>
            </a:endParaRPr>
          </a:p>
        </p:txBody>
      </p:sp>
      <p:pic>
        <p:nvPicPr>
          <p:cNvPr id="203" name="Google Shape;203;p3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4" name="Google Shape;204;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5" name="Google Shape;205;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6" name="Google Shape;206;p3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7" name="Google Shape;207;p34"/>
          <p:cNvSpPr txBox="1"/>
          <p:nvPr/>
        </p:nvSpPr>
        <p:spPr>
          <a:xfrm>
            <a:off x="594300" y="807688"/>
            <a:ext cx="6583800" cy="8727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groups below to research using the USHMM Holocaust Encyclopedia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Topic</a:t>
            </a:r>
            <a:r>
              <a:rPr b="1" lang="en" sz="1200">
                <a:solidFill>
                  <a:schemeClr val="dk1"/>
                </a:solidFill>
                <a:latin typeface="Inter"/>
                <a:ea typeface="Inter"/>
                <a:cs typeface="Inter"/>
                <a:sym typeface="Inter"/>
              </a:rPr>
              <a:t> 1: Non-Jewish Victims of the Nazi Regime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Polish Victims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Homosexual Men</a:t>
            </a:r>
            <a:r>
              <a:rPr lang="en" sz="1200">
                <a:solidFill>
                  <a:schemeClr val="dk1"/>
                </a:solidFill>
                <a:latin typeface="Inter"/>
                <a:ea typeface="Inter"/>
                <a:cs typeface="Inter"/>
                <a:sym typeface="Inter"/>
              </a:rPr>
              <a:t> (Scroll down to “The Peak of the Nazi Campaign Against Homosexuality”)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Roma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People with Disabilities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Soviet Prisoners of War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Selected Group: </a:t>
            </a:r>
            <a:r>
              <a:rPr b="1" lang="en" sz="1200" u="sng">
                <a:solidFill>
                  <a:srgbClr val="E95C3D"/>
                </a:solidFill>
                <a:latin typeface="Inter"/>
                <a:ea typeface="Inter"/>
                <a:cs typeface="Inter"/>
                <a:sym typeface="Inter"/>
              </a:rPr>
              <a:t>Polish Victims</a:t>
            </a:r>
            <a:endParaRPr b="1" sz="1200" u="sng">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this group targeted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Polish population was seen as an “inferior” race to the Germans, and the Nazis wanted to destroy the Polish government and culture while also using the Polish people for labor. After the German attack of Poland, they focused on eliminating the “leadership class” that the feared was most likely to organize resistance. This included teachers, priests, and other intellectuals, many of whom were shot in mass killings. They deported numerous Poles and replaced them with pure German “colonists” in an attempt to “Germanize” the region.</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treatment of this group demonstrate the Nazi ideological beliefs?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This really highlighted the racial policies of the Nazis as they viewed the Polish people as racially inferior and thus felt the need to conquer them and expand their </a:t>
            </a:r>
            <a:r>
              <a:rPr b="1" i="1" lang="en" sz="1200">
                <a:solidFill>
                  <a:srgbClr val="E95C3D"/>
                </a:solidFill>
                <a:latin typeface="Inter"/>
                <a:ea typeface="Inter"/>
                <a:cs typeface="Inter"/>
                <a:sym typeface="Inter"/>
              </a:rPr>
              <a:t>lebensraum</a:t>
            </a:r>
            <a:r>
              <a:rPr b="1" lang="en" sz="1200">
                <a:solidFill>
                  <a:srgbClr val="E95C3D"/>
                </a:solidFill>
                <a:latin typeface="Inter"/>
                <a:ea typeface="Inter"/>
                <a:cs typeface="Inter"/>
                <a:sym typeface="Inter"/>
              </a:rPr>
              <a:t> into Poland. They were seen first and foremost as a labor force to benefit German needs.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how this group was treated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historical significance is that the Polish people were targeted as a result of racial policies of the Nazis, and an estimated 1.8-1.9 million non-Jewish Poles were murdered by them. However, the Polish people did not simply all acquiesce to the demands of the Nazis; there were many resistance movements, including a government-in-exile established, and the Nazis frequently had to stop and discourage resistance.</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resonated most with you while you read about this targeted group? Why?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uprising in Warsaw really resonated with me, as it was inspiring that the resistance organized such a massive and violent resistance against the Nazis in spite of the odds against them. Although they were defeated, they fought the Germans for two months.</a:t>
            </a:r>
            <a:endParaRPr sz="1200">
              <a:solidFill>
                <a:schemeClr val="dk1"/>
              </a:solidFill>
              <a:latin typeface="Inter"/>
              <a:ea typeface="Inter"/>
              <a:cs typeface="Inter"/>
              <a:sym typeface="Inter"/>
            </a:endParaRPr>
          </a:p>
        </p:txBody>
      </p:sp>
      <p:sp>
        <p:nvSpPr>
          <p:cNvPr id="208" name="Google Shape;208;p34"/>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209" name="Google Shape;209;p34"/>
          <p:cNvCxnSpPr/>
          <p:nvPr/>
        </p:nvCxnSpPr>
        <p:spPr>
          <a:xfrm>
            <a:off x="630575" y="3403125"/>
            <a:ext cx="6613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3" name="Shape 213"/>
        <p:cNvGrpSpPr/>
        <p:nvPr/>
      </p:nvGrpSpPr>
      <p:grpSpPr>
        <a:xfrm>
          <a:off x="0" y="0"/>
          <a:ext cx="0" cy="0"/>
          <a:chOff x="0" y="0"/>
          <a:chExt cx="0" cy="0"/>
        </a:xfrm>
      </p:grpSpPr>
      <p:sp>
        <p:nvSpPr>
          <p:cNvPr id="214" name="Google Shape;214;p3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Topic 1: Victims of the Nazis (Exemplar- Homosexual Men)</a:t>
            </a:r>
            <a:endParaRPr sz="1800">
              <a:solidFill>
                <a:schemeClr val="dk1"/>
              </a:solidFill>
              <a:latin typeface="Halant"/>
              <a:ea typeface="Halant"/>
              <a:cs typeface="Halant"/>
              <a:sym typeface="Halant"/>
            </a:endParaRPr>
          </a:p>
        </p:txBody>
      </p:sp>
      <p:pic>
        <p:nvPicPr>
          <p:cNvPr id="215" name="Google Shape;215;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6" name="Google Shape;216;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7" name="Google Shape;217;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8" name="Google Shape;218;p3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9" name="Google Shape;219;p35"/>
          <p:cNvSpPr txBox="1"/>
          <p:nvPr/>
        </p:nvSpPr>
        <p:spPr>
          <a:xfrm>
            <a:off x="594300" y="807688"/>
            <a:ext cx="6583800" cy="8727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groups below to research using the USHMM Holocaust Encyclopedia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Topic</a:t>
            </a:r>
            <a:r>
              <a:rPr b="1" lang="en" sz="1200">
                <a:solidFill>
                  <a:schemeClr val="dk1"/>
                </a:solidFill>
                <a:latin typeface="Inter"/>
                <a:ea typeface="Inter"/>
                <a:cs typeface="Inter"/>
                <a:sym typeface="Inter"/>
              </a:rPr>
              <a:t> 1: Non-Jewish Victims of the Nazi Regime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Polish Victims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Homosexual Men</a:t>
            </a:r>
            <a:r>
              <a:rPr lang="en" sz="1200">
                <a:solidFill>
                  <a:schemeClr val="dk1"/>
                </a:solidFill>
                <a:latin typeface="Inter"/>
                <a:ea typeface="Inter"/>
                <a:cs typeface="Inter"/>
                <a:sym typeface="Inter"/>
              </a:rPr>
              <a:t> (Scroll down to “The Peak of the Nazi Campaign Against Homosexuality”)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Roma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People with Disabilities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Soviet Prisoners of War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Selected Group: </a:t>
            </a:r>
            <a:r>
              <a:rPr b="1" lang="en" sz="1200" u="sng">
                <a:solidFill>
                  <a:srgbClr val="E95C3D"/>
                </a:solidFill>
                <a:latin typeface="Inter"/>
                <a:ea typeface="Inter"/>
                <a:cs typeface="Inter"/>
                <a:sym typeface="Inter"/>
              </a:rPr>
              <a:t>Homesexual Men</a:t>
            </a:r>
            <a:endParaRPr b="1" sz="1200" u="sng">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this group targeted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Nazis focused on arresting gay men using Paragraph 175 as the legal justifications behind it. They carried out massive raids on public spaces that were thought to be popular amongst gay men, and depended heavily on denunciations of gay men from their friends and neighbors. The Gestapo often used torture to interrogate the men they found, and some were sent to concentration camps.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treatment of this group demonstrate the Nazi ideological beliefs?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Gay men were a threat to Nazi beliefs because they would not be able to contribute to the birth rate of the German people and thus expand the purity of the German race.</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how this group was treated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historical significance is that homosexual men were targeted by the Nazis, in particular before the war started, as they threatened the ideal image of the German family. Between 5,000 and 15,000 gay men were sent to the camps and forced to wear a pink triangle to identify their sexual orientation. They were among some of the worst treated in the camps,subject to horrific abuse and often isolated from other prisoners who did not want to associate with them. Even after the liberation of the camps and end of the Nazi regime, gay men still faced prejudices and discrimination.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resonated most with you while you read about this targeted group? Why?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What resonated with me that most was that gay men were a target both before and after the Nazis came to power. They were treated horrifically by the Nazis and it is heartbreaking that even after the Nazi regime ended they were still subject to cruel treatment and discriminations. </a:t>
            </a:r>
            <a:endParaRPr sz="1200">
              <a:solidFill>
                <a:schemeClr val="dk1"/>
              </a:solidFill>
              <a:latin typeface="Inter"/>
              <a:ea typeface="Inter"/>
              <a:cs typeface="Inter"/>
              <a:sym typeface="Inter"/>
            </a:endParaRPr>
          </a:p>
        </p:txBody>
      </p:sp>
      <p:sp>
        <p:nvSpPr>
          <p:cNvPr id="220" name="Google Shape;220;p35"/>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221" name="Google Shape;221;p35"/>
          <p:cNvCxnSpPr/>
          <p:nvPr/>
        </p:nvCxnSpPr>
        <p:spPr>
          <a:xfrm>
            <a:off x="630575" y="3326925"/>
            <a:ext cx="6613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5" name="Shape 225"/>
        <p:cNvGrpSpPr/>
        <p:nvPr/>
      </p:nvGrpSpPr>
      <p:grpSpPr>
        <a:xfrm>
          <a:off x="0" y="0"/>
          <a:ext cx="0" cy="0"/>
          <a:chOff x="0" y="0"/>
          <a:chExt cx="0" cy="0"/>
        </a:xfrm>
      </p:grpSpPr>
      <p:sp>
        <p:nvSpPr>
          <p:cNvPr id="226" name="Google Shape;226;p3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Topic 1: Victims of the Nazis (Exemplar- Roma)</a:t>
            </a:r>
            <a:endParaRPr sz="1900">
              <a:solidFill>
                <a:schemeClr val="dk1"/>
              </a:solidFill>
              <a:latin typeface="Halant"/>
              <a:ea typeface="Halant"/>
              <a:cs typeface="Halant"/>
              <a:sym typeface="Halant"/>
            </a:endParaRPr>
          </a:p>
        </p:txBody>
      </p:sp>
      <p:pic>
        <p:nvPicPr>
          <p:cNvPr id="227" name="Google Shape;227;p3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8" name="Google Shape;228;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9" name="Google Shape;229;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0" name="Google Shape;230;p3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31" name="Google Shape;231;p36"/>
          <p:cNvSpPr txBox="1"/>
          <p:nvPr/>
        </p:nvSpPr>
        <p:spPr>
          <a:xfrm>
            <a:off x="594300" y="807688"/>
            <a:ext cx="6583800" cy="8542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groups below to research using the USHMM Holocaust Encyclopedia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Part 1: Non-Jewish Victims of the Nazi Regime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Polish Victims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Homosexual Men</a:t>
            </a:r>
            <a:r>
              <a:rPr lang="en" sz="1200">
                <a:solidFill>
                  <a:schemeClr val="dk1"/>
                </a:solidFill>
                <a:latin typeface="Inter"/>
                <a:ea typeface="Inter"/>
                <a:cs typeface="Inter"/>
                <a:sym typeface="Inter"/>
              </a:rPr>
              <a:t> (Scroll down to “The Peak of the Nazi Campaign Against Homosexuality”)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Roma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People with Disabilities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Soviet Prisoners of War</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Selected Group: </a:t>
            </a:r>
            <a:r>
              <a:rPr b="1" lang="en" sz="1200" u="sng">
                <a:solidFill>
                  <a:srgbClr val="E95C3D"/>
                </a:solidFill>
                <a:latin typeface="Inter"/>
                <a:ea typeface="Inter"/>
                <a:cs typeface="Inter"/>
                <a:sym typeface="Inter"/>
              </a:rPr>
              <a:t>Roma</a:t>
            </a:r>
            <a:endParaRPr b="1" sz="1200" u="sng">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this group targeted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Roma were one of the first groups to be targeted for persecution and death before the start of WWII. The prejudices against these people reached far beyond the Nazis themselves. The Nazis subjected the Roma people to internment, sterilization, forced labor, deportation, and mass murder.About 23,000 Roma were deported to Auschwitz-Birkenau where they were kept in the “Gypsy Family Camp.” (About 21,000 of these individuals perished.) Additionally, the </a:t>
            </a:r>
            <a:r>
              <a:rPr b="1" i="1" lang="en" sz="1200">
                <a:solidFill>
                  <a:srgbClr val="E95C3D"/>
                </a:solidFill>
                <a:latin typeface="Inter"/>
                <a:ea typeface="Inter"/>
                <a:cs typeface="Inter"/>
                <a:sym typeface="Inter"/>
              </a:rPr>
              <a:t>Einsatzgruppen</a:t>
            </a:r>
            <a:r>
              <a:rPr b="1" lang="en" sz="1200">
                <a:solidFill>
                  <a:srgbClr val="E95C3D"/>
                </a:solidFill>
                <a:latin typeface="Inter"/>
                <a:ea typeface="Inter"/>
                <a:cs typeface="Inter"/>
                <a:sym typeface="Inter"/>
              </a:rPr>
              <a:t> shot and killed over 30,000 Roma in the East.</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treatment of this group demonstrate the Nazi ideological beliefs?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Roma were seen as racially “inferior”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how this group was treated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historical significance is that the Nazis essentially destroyed the Roma and Sinti communities and culture, making it nearly impossible to reconstruct Roma cultural and social networks in the postwar period. It is uncertain how many were murdered by the Nazis, although historians estimate the total number to be between 250,000 and 500,000.</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resonated most with you while you read about this targeted group? Why?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What resonated with me that most was that the Roma continued to be targeted after the fall of the Nazis. The new government in Germany determined that all acts committed by the Nazis against the Roma prior to 1943 were legitimately done to get rid of crime as opposed to racially-based crimes. Thus, the Roma were not eligible for compensation for the horrific acts they endured until it was finally recognized in West Germany in 1965 that the acts committed by the Nazis prior to 1943 were, in fact, race-based crimes.</a:t>
            </a:r>
            <a:endParaRPr sz="1200">
              <a:solidFill>
                <a:schemeClr val="dk1"/>
              </a:solidFill>
              <a:latin typeface="Inter"/>
              <a:ea typeface="Inter"/>
              <a:cs typeface="Inter"/>
              <a:sym typeface="Inter"/>
            </a:endParaRPr>
          </a:p>
        </p:txBody>
      </p:sp>
      <p:sp>
        <p:nvSpPr>
          <p:cNvPr id="232" name="Google Shape;232;p3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233" name="Google Shape;233;p36"/>
          <p:cNvCxnSpPr/>
          <p:nvPr/>
        </p:nvCxnSpPr>
        <p:spPr>
          <a:xfrm>
            <a:off x="630575" y="3326925"/>
            <a:ext cx="6613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7" name="Shape 237"/>
        <p:cNvGrpSpPr/>
        <p:nvPr/>
      </p:nvGrpSpPr>
      <p:grpSpPr>
        <a:xfrm>
          <a:off x="0" y="0"/>
          <a:ext cx="0" cy="0"/>
          <a:chOff x="0" y="0"/>
          <a:chExt cx="0" cy="0"/>
        </a:xfrm>
      </p:grpSpPr>
      <p:sp>
        <p:nvSpPr>
          <p:cNvPr id="238" name="Google Shape;238;p3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Topic 1: Victims of the Nazis (Exemplar- People with Disabilities)</a:t>
            </a:r>
            <a:endParaRPr sz="1700">
              <a:solidFill>
                <a:schemeClr val="dk1"/>
              </a:solidFill>
              <a:latin typeface="Halant"/>
              <a:ea typeface="Halant"/>
              <a:cs typeface="Halant"/>
              <a:sym typeface="Halant"/>
            </a:endParaRPr>
          </a:p>
        </p:txBody>
      </p:sp>
      <p:pic>
        <p:nvPicPr>
          <p:cNvPr id="239" name="Google Shape;239;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0" name="Google Shape;240;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1" name="Google Shape;241;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2" name="Google Shape;242;p3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43" name="Google Shape;243;p37"/>
          <p:cNvSpPr txBox="1"/>
          <p:nvPr/>
        </p:nvSpPr>
        <p:spPr>
          <a:xfrm>
            <a:off x="594300" y="807688"/>
            <a:ext cx="6583800" cy="8727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groups below to research using the USHMM Holocaust Encyclopedia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Part 1: Non-Jewish Victims of the Nazi Regime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Polish Victims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Homosexual Men</a:t>
            </a:r>
            <a:r>
              <a:rPr lang="en" sz="1200">
                <a:solidFill>
                  <a:schemeClr val="dk1"/>
                </a:solidFill>
                <a:latin typeface="Inter"/>
                <a:ea typeface="Inter"/>
                <a:cs typeface="Inter"/>
                <a:sym typeface="Inter"/>
              </a:rPr>
              <a:t> (Scroll down to “The Peak of the Nazi Campaign Against Homosexuality”)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Roma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People with Disabilities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Soviet Prisoners of War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Selected Group: </a:t>
            </a:r>
            <a:r>
              <a:rPr b="1" lang="en" sz="1200" u="sng">
                <a:solidFill>
                  <a:srgbClr val="E95C3D"/>
                </a:solidFill>
                <a:latin typeface="Inter"/>
                <a:ea typeface="Inter"/>
                <a:cs typeface="Inter"/>
                <a:sym typeface="Inter"/>
              </a:rPr>
              <a:t>People with Disabilities</a:t>
            </a:r>
            <a:endParaRPr b="1" sz="1200" u="sng">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this group targeted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People with disabilities were specifically targeted for murder with the eugenics-based T-4 program. Individuals were sent off to six different institutions in Germany and Austria. Once there, doctors reviewed their files and determined if they should be killed based on their disability. The doctors also were the ones committing the murders, using gas chambers and injections.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treatment of this group demonstrate the Nazi ideological beliefs?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People with disabilities were seen as “useless” in Nazi society as they could not contribute the the pure German race. They represented a threat to the purity of the German Aryan people and were therefore considered to be “unworthy of  life” even though they were German citizens.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how this group was treated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historical significance is that the Nazis realized that they could not continue to undertake the killing of Germans within public view even if they had disabilities. The Nazis officially ended the program in 1941 due to public criticism, although many were still secretly killed for their disabilities. It was also historically significant because the methods of killing and disposing of bodies was later implemented into the death camps to mass murder other groups of people the Nazis considered a threat.</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resonated most with you while you read about this targeted group? Why?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What resonated with me that most was that the Nazis undertook this horrible program against the German people, and the German people spoke out against it causing to to end. However, there was never an upset to the rest of the mass murder campaigns that occurred from public criticism, even though this showcased that public opinion could sway the workings of the regime.</a:t>
            </a:r>
            <a:endParaRPr sz="1200">
              <a:solidFill>
                <a:schemeClr val="dk1"/>
              </a:solidFill>
              <a:latin typeface="Inter"/>
              <a:ea typeface="Inter"/>
              <a:cs typeface="Inter"/>
              <a:sym typeface="Inter"/>
            </a:endParaRPr>
          </a:p>
        </p:txBody>
      </p:sp>
      <p:sp>
        <p:nvSpPr>
          <p:cNvPr id="244" name="Google Shape;244;p3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245" name="Google Shape;245;p37"/>
          <p:cNvCxnSpPr/>
          <p:nvPr/>
        </p:nvCxnSpPr>
        <p:spPr>
          <a:xfrm>
            <a:off x="630575" y="3326925"/>
            <a:ext cx="6613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9" name="Shape 249"/>
        <p:cNvGrpSpPr/>
        <p:nvPr/>
      </p:nvGrpSpPr>
      <p:grpSpPr>
        <a:xfrm>
          <a:off x="0" y="0"/>
          <a:ext cx="0" cy="0"/>
          <a:chOff x="0" y="0"/>
          <a:chExt cx="0" cy="0"/>
        </a:xfrm>
      </p:grpSpPr>
      <p:sp>
        <p:nvSpPr>
          <p:cNvPr id="250" name="Google Shape;250;p3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Topic 1: Victims of the Nazis (Exemplar- Soviet POWs)</a:t>
            </a:r>
            <a:endParaRPr sz="1900">
              <a:solidFill>
                <a:schemeClr val="dk1"/>
              </a:solidFill>
              <a:latin typeface="Halant"/>
              <a:ea typeface="Halant"/>
              <a:cs typeface="Halant"/>
              <a:sym typeface="Halant"/>
            </a:endParaRPr>
          </a:p>
        </p:txBody>
      </p:sp>
      <p:pic>
        <p:nvPicPr>
          <p:cNvPr id="251" name="Google Shape;251;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2" name="Google Shape;252;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3" name="Google Shape;253;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4" name="Google Shape;254;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55" name="Google Shape;255;p38"/>
          <p:cNvSpPr txBox="1"/>
          <p:nvPr/>
        </p:nvSpPr>
        <p:spPr>
          <a:xfrm>
            <a:off x="594300" y="807688"/>
            <a:ext cx="6583800" cy="835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groups below to research using the USHMM Holocaust Encyclopedia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Part 1: Non-Jewish Victims of the Nazi Regime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Polish Victims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Homosexual Men</a:t>
            </a:r>
            <a:r>
              <a:rPr lang="en" sz="1200">
                <a:solidFill>
                  <a:schemeClr val="dk1"/>
                </a:solidFill>
                <a:latin typeface="Inter"/>
                <a:ea typeface="Inter"/>
                <a:cs typeface="Inter"/>
                <a:sym typeface="Inter"/>
              </a:rPr>
              <a:t> (Scroll down to “The Peak of the Nazi Campaign Against Homosexuality”)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Roma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People with Disabilities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Soviet Prisoners of War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Selected Group: </a:t>
            </a:r>
            <a:r>
              <a:rPr b="1" lang="en" sz="1200">
                <a:solidFill>
                  <a:srgbClr val="E95C3D"/>
                </a:solidFill>
                <a:latin typeface="Inter"/>
                <a:ea typeface="Inter"/>
                <a:cs typeface="Inter"/>
                <a:sym typeface="Inter"/>
              </a:rPr>
              <a:t>Soviet Prisoners of War</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this group targeted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Soviet POWs were killed in massive numbers by the Nazis as they invaded the Soviet Union and continued their push East. The Nazis justified their brutal treatment and killing by pointing out that the Soviets were not part of the Geneva Convention as such such their POWs were not guaranteed the same protections as those from countries who were part of that. Approximately 5.7 million Soviet POWs fell into German hands during WWII, and it is estimated that about 3.3 million were dead by the end of the war.</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treatment of this group demonstrate the Nazi ideological beliefs?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treatment of Soviet POWs were linked to two different ideologies of the Nazis. First, they represented a threat to their fascist ideology because of the Communist beliefs, and secondly, they represented racially “inferior” groups including Jews and Slavs.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how this group was treated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historical significance is that Soviet POWs were the second largest targeted group following the Jewish population. They were considered to be a threat in numerous ways, and thus were specifically targeted.</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resonated most with you while you read about this targeted group? Why?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What resonated with me that most was how deliberately horrible the Nazi policy towards Soviet POWs was in comparison with POWs from places the Nazis found to be racially “equal” such as the British and American POWs. Only about 3.6% of British and American POWs died in German custody, while around 57% of the Soviets died.</a:t>
            </a:r>
            <a:endParaRPr sz="1200">
              <a:solidFill>
                <a:schemeClr val="dk1"/>
              </a:solidFill>
              <a:latin typeface="Inter"/>
              <a:ea typeface="Inter"/>
              <a:cs typeface="Inter"/>
              <a:sym typeface="Inter"/>
            </a:endParaRPr>
          </a:p>
        </p:txBody>
      </p:sp>
      <p:sp>
        <p:nvSpPr>
          <p:cNvPr id="256" name="Google Shape;256;p3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257" name="Google Shape;257;p38"/>
          <p:cNvCxnSpPr/>
          <p:nvPr/>
        </p:nvCxnSpPr>
        <p:spPr>
          <a:xfrm>
            <a:off x="630575" y="3326925"/>
            <a:ext cx="6613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1" name="Shape 261"/>
        <p:cNvGrpSpPr/>
        <p:nvPr/>
      </p:nvGrpSpPr>
      <p:grpSpPr>
        <a:xfrm>
          <a:off x="0" y="0"/>
          <a:ext cx="0" cy="0"/>
          <a:chOff x="0" y="0"/>
          <a:chExt cx="0" cy="0"/>
        </a:xfrm>
      </p:grpSpPr>
      <p:sp>
        <p:nvSpPr>
          <p:cNvPr id="262" name="Google Shape;262;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2: The Ghettos</a:t>
            </a:r>
            <a:r>
              <a:rPr lang="en" sz="1900">
                <a:solidFill>
                  <a:schemeClr val="dk1"/>
                </a:solidFill>
                <a:latin typeface="Halant"/>
                <a:ea typeface="Halant"/>
                <a:cs typeface="Halant"/>
                <a:sym typeface="Halant"/>
              </a:rPr>
              <a:t> (Exemplar)</a:t>
            </a:r>
            <a:endParaRPr sz="1900">
              <a:solidFill>
                <a:schemeClr val="dk1"/>
              </a:solidFill>
              <a:latin typeface="Halant"/>
              <a:ea typeface="Halant"/>
              <a:cs typeface="Halant"/>
              <a:sym typeface="Halant"/>
            </a:endParaRPr>
          </a:p>
        </p:txBody>
      </p:sp>
      <p:pic>
        <p:nvPicPr>
          <p:cNvPr id="263" name="Google Shape;263;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4" name="Google Shape;264;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5" name="Google Shape;265;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66" name="Google Shape;266;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67" name="Google Shape;267;p39"/>
          <p:cNvSpPr txBox="1"/>
          <p:nvPr/>
        </p:nvSpPr>
        <p:spPr>
          <a:xfrm>
            <a:off x="594300" y="807688"/>
            <a:ext cx="6583800" cy="7942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Using the USHMM Holocaust Encyclopedia, read the short article about </a:t>
            </a:r>
            <a:r>
              <a:rPr lang="en" sz="1200" u="sng">
                <a:solidFill>
                  <a:schemeClr val="hlink"/>
                </a:solidFill>
                <a:latin typeface="Halant"/>
                <a:ea typeface="Halant"/>
                <a:cs typeface="Halant"/>
                <a:sym typeface="Halant"/>
                <a:hlinkClick r:id="rId5"/>
              </a:rPr>
              <a:t>Types of Ghettos</a:t>
            </a:r>
            <a:r>
              <a:rPr lang="en" sz="1200">
                <a:solidFill>
                  <a:schemeClr val="dk1"/>
                </a:solidFill>
                <a:latin typeface="Halant"/>
                <a:ea typeface="Halant"/>
                <a:cs typeface="Halant"/>
                <a:sym typeface="Halant"/>
              </a:rPr>
              <a:t> and answer the questions below.</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Explain the concept of ghettos during WWII.</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Isolate Jewish Communities Horrible Living Conditions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video “Moving into the Krakow Ghetto.”</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What do you see that seems interesting or important?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It’s important to see how the Jews were visibly separated from the rest of the Germans by wearing armbands to distinguish them.</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What questions do you have about this footage?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 wonder how much of the possessions that they brought to the ghetto with them they actually got to keep and use, and how much they were allowed to bring.</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you suppose is going on in this footage?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Jews are being forcibly relocated to the Krakow Ghetto.</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three different types of ghettos in your own words.</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Closed Ghettos: </a:t>
            </a:r>
            <a:r>
              <a:rPr b="1" lang="en" sz="1200">
                <a:solidFill>
                  <a:srgbClr val="E95C3D"/>
                </a:solidFill>
                <a:latin typeface="Inter"/>
                <a:ea typeface="Inter"/>
                <a:cs typeface="Inter"/>
                <a:sym typeface="Inter"/>
              </a:rPr>
              <a:t>Most ghettos were closed ghettos, which were physically separated out by walls and/or barbed wire fences. The living conditions were terrible because of how overcrowded they were, leading to starvation, shortages, inadequate housing, and disease. These ghettos had a high death rate.</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Open Ghettos: </a:t>
            </a:r>
            <a:r>
              <a:rPr b="1" lang="en" sz="1200">
                <a:solidFill>
                  <a:srgbClr val="E95C3D"/>
                </a:solidFill>
                <a:latin typeface="Inter"/>
                <a:ea typeface="Inter"/>
                <a:cs typeface="Inter"/>
                <a:sym typeface="Inter"/>
              </a:rPr>
              <a:t>These ghettos had no physical barriers, but they were monitored by the Germans and restrictions were put in place on who could come and go.</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Destruction Ghettos: </a:t>
            </a:r>
            <a:r>
              <a:rPr b="1" lang="en" sz="1200">
                <a:solidFill>
                  <a:srgbClr val="E95C3D"/>
                </a:solidFill>
                <a:latin typeface="Inter"/>
                <a:ea typeface="Inter"/>
                <a:cs typeface="Inter"/>
                <a:sym typeface="Inter"/>
              </a:rPr>
              <a:t>These were tightly closed off and used for two-six weeks at a time, at which point the Germans/ collaborators either deported them to camps or shot them.</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there were different kinds of ghettos?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There were likely different types of ghettos depending on what the Nazis needed from that population. Some may have been less strict if they intended to use the people for labor, while others were more severe if they planned to kill the inhabitants early on.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268" name="Google Shape;268;p39"/>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2" name="Shape 272"/>
        <p:cNvGrpSpPr/>
        <p:nvPr/>
      </p:nvGrpSpPr>
      <p:grpSpPr>
        <a:xfrm>
          <a:off x="0" y="0"/>
          <a:ext cx="0" cy="0"/>
          <a:chOff x="0" y="0"/>
          <a:chExt cx="0" cy="0"/>
        </a:xfrm>
      </p:grpSpPr>
      <p:sp>
        <p:nvSpPr>
          <p:cNvPr id="273" name="Google Shape;273;p4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3: The Camps (Exemplar)</a:t>
            </a:r>
            <a:endParaRPr sz="1900">
              <a:solidFill>
                <a:schemeClr val="dk1"/>
              </a:solidFill>
              <a:latin typeface="Halant"/>
              <a:ea typeface="Halant"/>
              <a:cs typeface="Halant"/>
              <a:sym typeface="Halant"/>
            </a:endParaRPr>
          </a:p>
        </p:txBody>
      </p:sp>
      <p:pic>
        <p:nvPicPr>
          <p:cNvPr id="274" name="Google Shape;274;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5" name="Google Shape;275;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6" name="Google Shape;276;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7" name="Google Shape;277;p4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78" name="Google Shape;278;p40"/>
          <p:cNvSpPr txBox="1"/>
          <p:nvPr/>
        </p:nvSpPr>
        <p:spPr>
          <a:xfrm>
            <a:off x="594300" y="655288"/>
            <a:ext cx="6583800" cy="9066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short description of the camps below.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Between 1933-1945, the Nazis established numerous types of camps used to confine victims of the Nazi regime. The first concentration camp, Dachau, was created in 1933 outside of Munich, Germany. Prisoners of early camps such as Dachau were “enemies of the state.” As the Nazis expanded their empire, the number of camps grew. There were several types of camps: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Concentration Camps: To hold civilians who were deemed to be “enemies of the state” (both real and perceived.)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Forced-Labor Camps: Prisoners in these camps were horribly treated and lived in appalling conditions while being forced to work so the Nazis could make economic gains and offset labor shortages.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Transit Camps: Temporary holding centers for Jewish people who were being deported. Often these were the final stops for those being sent to a killing center.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Prisoner of War Camps: Designed specifically for prisoners of war of the Allies, including Polish and Soviet soldiers.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Killing Centers: Five centers established exclusively for the massive industrialized murder of people, primarily Jews, to carry out the “Final Solution.” These camps were Chelmno, Belzec, Sobibor, Treblinka, and Auschwitz. During the peak of the murders, from 1943-1944, an average of 6,000 Jews were gassed and murdered in Auschwitz per day. Almost 3 million Jews were murdered in killing centers.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Go on a virtual tour of </a:t>
            </a:r>
            <a:r>
              <a:rPr lang="en" sz="1200" u="sng">
                <a:solidFill>
                  <a:schemeClr val="hlink"/>
                </a:solidFill>
                <a:latin typeface="Halant"/>
                <a:ea typeface="Halant"/>
                <a:cs typeface="Halant"/>
                <a:sym typeface="Halant"/>
                <a:hlinkClick r:id="rId5"/>
              </a:rPr>
              <a:t>Auschwitz II- Birkenau</a:t>
            </a:r>
            <a:r>
              <a:rPr lang="en" sz="1200">
                <a:solidFill>
                  <a:schemeClr val="dk1"/>
                </a:solidFill>
                <a:latin typeface="Halant"/>
                <a:ea typeface="Halant"/>
                <a:cs typeface="Halant"/>
                <a:sym typeface="Halant"/>
              </a:rPr>
              <a:t>. Choose five different locations in the camp and fill out the graphic organizer on the next page.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Some sections include the same testimony from other sections. Do not simply reuse the same testimony and reflection for multiple sections. Also, do not explore multiples of the same section (ex: don’t visit two different ruins of gas chambers and crematoria)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List of Sections to Explore:</a:t>
            </a:r>
            <a:endParaRPr sz="12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Main Camp Gate</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Camp Unloading Ramp &amp; Platform</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Sector BIa- Women’s Camp</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Block 25 in Sector BIa</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Brick Barracks</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Ruins of Gas Chamber and Crematoria II and III</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Makeshift Gas Chamber- So-Called “White House”</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Main Camp Baths- So-Called “Sauna”Building</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Storage Area- So-Called “Canada”</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Ruins of Gas Chamber and Crematoria IV</a:t>
            </a:r>
            <a:endParaRPr sz="1000">
              <a:solidFill>
                <a:schemeClr val="dk1"/>
              </a:solidFill>
              <a:latin typeface="Inter"/>
              <a:ea typeface="Inter"/>
              <a:cs typeface="Inter"/>
              <a:sym typeface="Inter"/>
            </a:endParaRPr>
          </a:p>
        </p:txBody>
      </p:sp>
      <p:sp>
        <p:nvSpPr>
          <p:cNvPr id="279" name="Google Shape;279;p40"/>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280" name="Google Shape;280;p40"/>
          <p:cNvSpPr txBox="1"/>
          <p:nvPr/>
        </p:nvSpPr>
        <p:spPr>
          <a:xfrm>
            <a:off x="594300" y="4727275"/>
            <a:ext cx="6555000" cy="1629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differences between camps in your own words.</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The first four listed camps focused on holding people. Sometimes they were in between other camps and sometimes included labor. But the Killing Centers were the most different with the expressed purpose of murdering people.</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there were different kinds of camps?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Nazis created different camps to serve various functions in their system. Having separate camps allowed the Nazis to maintain order, exploit prisoners for economic gain, and efficiently carry out their genocidal policies.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2"/>
              </a:solidFill>
              <a:latin typeface="Inter"/>
              <a:ea typeface="Inter"/>
              <a:cs typeface="Inter"/>
              <a:sym typeface="Inter"/>
            </a:endParaRPr>
          </a:p>
          <a:p>
            <a:pPr indent="0" lvl="0" marL="45720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281" name="Google Shape;281;p40"/>
          <p:cNvSpPr txBox="1"/>
          <p:nvPr/>
        </p:nvSpPr>
        <p:spPr>
          <a:xfrm>
            <a:off x="4175700" y="7920075"/>
            <a:ext cx="3421200" cy="1723800"/>
          </a:xfrm>
          <a:prstGeom prst="rect">
            <a:avLst/>
          </a:prstGeom>
          <a:noFill/>
          <a:ln>
            <a:noFill/>
          </a:ln>
        </p:spPr>
        <p:txBody>
          <a:bodyPr anchorCtr="0" anchor="t" bIns="91425" lIns="91425" spcFirstLastPara="1" rIns="91425" wrap="square" tIns="91425">
            <a:spAutoFit/>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Ruins of Gas Chamber and Crematoria V</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Field Containing Human Ashes</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Makeshift Gas Chamber- So-Called “Little Red House”</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Sector BIII- So-Called “Mexico”</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Camp Hospital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Sinti and Roma Camp- BIIe</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Sector BIId- Men’s Camp</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Jews from Theresienstadt Camp- BIIb</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Sector BIIa- Men’s Quarantine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5" name="Shape 285"/>
        <p:cNvGrpSpPr/>
        <p:nvPr/>
      </p:nvGrpSpPr>
      <p:grpSpPr>
        <a:xfrm>
          <a:off x="0" y="0"/>
          <a:ext cx="0" cy="0"/>
          <a:chOff x="0" y="0"/>
          <a:chExt cx="0" cy="0"/>
        </a:xfrm>
      </p:grpSpPr>
      <p:sp>
        <p:nvSpPr>
          <p:cNvPr id="286" name="Google Shape;286;p4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3: The Camps (Exemplar)</a:t>
            </a:r>
            <a:endParaRPr sz="1900">
              <a:solidFill>
                <a:schemeClr val="dk1"/>
              </a:solidFill>
              <a:latin typeface="Halant"/>
              <a:ea typeface="Halant"/>
              <a:cs typeface="Halant"/>
              <a:sym typeface="Halant"/>
            </a:endParaRPr>
          </a:p>
        </p:txBody>
      </p:sp>
      <p:pic>
        <p:nvPicPr>
          <p:cNvPr id="287" name="Google Shape;287;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8" name="Google Shape;288;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9" name="Google Shape;289;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90" name="Google Shape;290;p4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91" name="Google Shape;291;p41"/>
          <p:cNvSpPr txBox="1"/>
          <p:nvPr/>
        </p:nvSpPr>
        <p:spPr>
          <a:xfrm>
            <a:off x="594300" y="807688"/>
            <a:ext cx="6583800" cy="2770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Following the directions below, go on a virtual tour of Auschwitz II- Birkenau. Choose five different locations in the camp and fill out the graphic organizer.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Go to the </a:t>
            </a:r>
            <a:r>
              <a:rPr lang="en" sz="1200" u="sng">
                <a:solidFill>
                  <a:schemeClr val="accent5"/>
                </a:solidFill>
                <a:latin typeface="Inter"/>
                <a:ea typeface="Inter"/>
                <a:cs typeface="Inter"/>
                <a:sym typeface="Inter"/>
                <a:hlinkClick r:id="rId5">
                  <a:extLst>
                    <a:ext uri="{A12FA001-AC4F-418D-AE19-62706E023703}">
                      <ahyp:hlinkClr val="tx"/>
                    </a:ext>
                  </a:extLst>
                </a:hlinkClick>
              </a:rPr>
              <a:t>Auschwitz-Birkenau Virtual Tour </a:t>
            </a:r>
            <a:r>
              <a:rPr lang="en" sz="1200">
                <a:solidFill>
                  <a:schemeClr val="dk1"/>
                </a:solidFill>
                <a:latin typeface="Inter"/>
                <a:ea typeface="Inter"/>
                <a:cs typeface="Inter"/>
                <a:sym typeface="Inter"/>
              </a:rPr>
              <a:t>website. In the top left corner, click on the circle icon with the flag of the United Kingdom to switch the site to English. Then, click on the center image for the available tours called Auschwitz II-Birkenau. This will take you to the Main Camp Gate. From there, use the square on the right hand menu with the encircled i (description) to read about the different sections of the camp. Use the arrows on the screen to move between areas, and drag the screen in different directions to get a full view of the area you’re in. You can also access all of the sites from the plan button on the right hand menu (it will take you to a map.) Please note some sites have multiple spots on the map for the same general section.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292" name="Google Shape;292;p41"/>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293" name="Google Shape;293;p41"/>
          <p:cNvGraphicFramePr/>
          <p:nvPr/>
        </p:nvGraphicFramePr>
        <p:xfrm>
          <a:off x="333025" y="3177275"/>
          <a:ext cx="3000000" cy="3000000"/>
        </p:xfrm>
        <a:graphic>
          <a:graphicData uri="http://schemas.openxmlformats.org/drawingml/2006/table">
            <a:tbl>
              <a:tblPr>
                <a:noFill/>
                <a:tableStyleId>{BAEB6EE1-D0E2-4076-B7E7-51B9971CAA68}</a:tableStyleId>
              </a:tblPr>
              <a:tblGrid>
                <a:gridCol w="1315250"/>
                <a:gridCol w="2895575"/>
                <a:gridCol w="2895575"/>
              </a:tblGrid>
              <a:tr h="438900">
                <a:tc>
                  <a:txBody>
                    <a:bodyPr/>
                    <a:lstStyle/>
                    <a:p>
                      <a:pPr indent="0" lvl="0" marL="0" rtl="0" algn="ctr">
                        <a:spcBef>
                          <a:spcPts val="0"/>
                        </a:spcBef>
                        <a:spcAft>
                          <a:spcPts val="0"/>
                        </a:spcAft>
                        <a:buNone/>
                      </a:pPr>
                      <a:r>
                        <a:rPr b="1" lang="en" sz="1000">
                          <a:latin typeface="Inter"/>
                          <a:ea typeface="Inter"/>
                          <a:cs typeface="Inter"/>
                          <a:sym typeface="Inter"/>
                        </a:rPr>
                        <a:t>Section of the Camp</a:t>
                      </a:r>
                      <a:endParaRPr b="1"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000">
                          <a:latin typeface="Inter"/>
                          <a:ea typeface="Inter"/>
                          <a:cs typeface="Inter"/>
                          <a:sym typeface="Inter"/>
                        </a:rPr>
                        <a:t>Description</a:t>
                      </a:r>
                      <a:endParaRPr b="1"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000">
                          <a:latin typeface="Inter"/>
                          <a:ea typeface="Inter"/>
                          <a:cs typeface="Inter"/>
                          <a:sym typeface="Inter"/>
                        </a:rPr>
                        <a:t>Look through the gallery and/or witness accounts  in the description. What stood out to you most and why?</a:t>
                      </a:r>
                      <a:endParaRPr b="1" sz="1000">
                        <a:latin typeface="Inter"/>
                        <a:ea typeface="Inter"/>
                        <a:cs typeface="Inter"/>
                        <a:sym typeface="Inter"/>
                      </a:endParaRPr>
                    </a:p>
                  </a:txBody>
                  <a:tcPr marT="91425" marB="91425" marR="91425" marL="91425"/>
                </a:tc>
              </a:tr>
              <a:tr h="8569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Main Camp Gate</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watchtower over the gate was the highest point in the camp. It housed a wing for SS personnel, the entry gate with offices and the watch tower, and a transformer station. The tower had a siren on top to alert guards of an escaped prisoner.</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It stuck with me that there are train tracks leading directly through the main gate into the camp. It really reinforces the idea that the camp was built to bring people in en masse and execute them.</a:t>
                      </a:r>
                      <a:endParaRPr b="1" sz="1000">
                        <a:solidFill>
                          <a:srgbClr val="E95C3D"/>
                        </a:solidFill>
                        <a:latin typeface="Inter"/>
                        <a:ea typeface="Inter"/>
                        <a:cs typeface="Inter"/>
                        <a:sym typeface="Inter"/>
                      </a:endParaRPr>
                    </a:p>
                  </a:txBody>
                  <a:tcPr marT="91425" marB="91425" marR="91425" marL="91425"/>
                </a:tc>
              </a:tr>
              <a:tr h="11714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Camp Unloading Ramp &amp; Platform</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trains that brought people to Auschwitz stopped near the ramp. Partway down the ramp stood SS doctors that partook in the selection process, in which some were chosen to be registered in the camp and others were sent directly to the gas chambers.</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It was eerie to see the photographs of the selection process and the moments when families were separated forever. Also the account of one of the SS doctors who participated in selection stuck with me. They were given bonuses for their work. This meant that oftentimes the SS men eagerly volunteered to participate.</a:t>
                      </a:r>
                      <a:endParaRPr b="1" sz="1000">
                        <a:solidFill>
                          <a:srgbClr val="E95C3D"/>
                        </a:solidFill>
                        <a:latin typeface="Inter"/>
                        <a:ea typeface="Inter"/>
                        <a:cs typeface="Inter"/>
                        <a:sym typeface="Inter"/>
                      </a:endParaRPr>
                    </a:p>
                  </a:txBody>
                  <a:tcPr marT="91425" marB="91425" marR="91425" marL="91425"/>
                </a:tc>
              </a:tr>
              <a:tr h="11714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Sector BIa- Women’s Camp</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women’s camp suffered from unhygienic conditions initially due to overcrowding and water shortages. This was improved slightly when toilet barracks and washrooms were built, although the women still lacked access to water. Some of the blocks became a hospital; in 1942 one of the doctors began sterilization experiments here.</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Janina Tollik’s “Delousing of a block” drawing really resonated with me. The faces of the corpses stacked outside and the clear exhaustion and fear on the women carrying the dead body out of the barracks is almost palpable from the image.</a:t>
                      </a:r>
                      <a:endParaRPr b="1" sz="1000">
                        <a:solidFill>
                          <a:srgbClr val="E95C3D"/>
                        </a:solidFill>
                        <a:latin typeface="Inter"/>
                        <a:ea typeface="Inter"/>
                        <a:cs typeface="Inter"/>
                        <a:sym typeface="Inter"/>
                      </a:endParaRPr>
                    </a:p>
                  </a:txBody>
                  <a:tcPr marT="91425" marB="91425" marR="91425" marL="91425"/>
                </a:tc>
              </a:tr>
              <a:tr h="12539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Block 25 in Sector BIa</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Known as the “Death Barrack” was utilized as a holding area for women before they were sent to the gas chambers. They were held here for days at a time without food or sometimes clothing until the barrack was full, and then they were transported to the gas chambers.</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piece of art called “Death’s Antechamber” really resonated with me. It was heart wrenching to see the women in the courtyard who looked like they may be sick surrounded by corpses and knowing that they too would be going to their deaths.</a:t>
                      </a:r>
                      <a:endParaRPr b="1" sz="10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7" name="Shape 297"/>
        <p:cNvGrpSpPr/>
        <p:nvPr/>
      </p:nvGrpSpPr>
      <p:grpSpPr>
        <a:xfrm>
          <a:off x="0" y="0"/>
          <a:ext cx="0" cy="0"/>
          <a:chOff x="0" y="0"/>
          <a:chExt cx="0" cy="0"/>
        </a:xfrm>
      </p:grpSpPr>
      <p:sp>
        <p:nvSpPr>
          <p:cNvPr id="298" name="Google Shape;298;p4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3: The Camps (Exemplar)</a:t>
            </a:r>
            <a:endParaRPr sz="1900">
              <a:solidFill>
                <a:schemeClr val="dk1"/>
              </a:solidFill>
              <a:latin typeface="Halant"/>
              <a:ea typeface="Halant"/>
              <a:cs typeface="Halant"/>
              <a:sym typeface="Halant"/>
            </a:endParaRPr>
          </a:p>
        </p:txBody>
      </p:sp>
      <p:pic>
        <p:nvPicPr>
          <p:cNvPr id="299" name="Google Shape;299;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0" name="Google Shape;300;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1" name="Google Shape;301;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02" name="Google Shape;302;p4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03" name="Google Shape;303;p42"/>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304" name="Google Shape;304;p42"/>
          <p:cNvGraphicFramePr/>
          <p:nvPr/>
        </p:nvGraphicFramePr>
        <p:xfrm>
          <a:off x="333025" y="738875"/>
          <a:ext cx="3000000" cy="3000000"/>
        </p:xfrm>
        <a:graphic>
          <a:graphicData uri="http://schemas.openxmlformats.org/drawingml/2006/table">
            <a:tbl>
              <a:tblPr>
                <a:noFill/>
                <a:tableStyleId>{BAEB6EE1-D0E2-4076-B7E7-51B9971CAA68}</a:tableStyleId>
              </a:tblPr>
              <a:tblGrid>
                <a:gridCol w="1315250"/>
                <a:gridCol w="2895575"/>
                <a:gridCol w="2895575"/>
              </a:tblGrid>
              <a:tr h="438900">
                <a:tc>
                  <a:txBody>
                    <a:bodyPr/>
                    <a:lstStyle/>
                    <a:p>
                      <a:pPr indent="0" lvl="0" marL="0" rtl="0" algn="ctr">
                        <a:spcBef>
                          <a:spcPts val="0"/>
                        </a:spcBef>
                        <a:spcAft>
                          <a:spcPts val="0"/>
                        </a:spcAft>
                        <a:buNone/>
                      </a:pPr>
                      <a:r>
                        <a:rPr b="1" lang="en" sz="1000">
                          <a:latin typeface="Inter"/>
                          <a:ea typeface="Inter"/>
                          <a:cs typeface="Inter"/>
                          <a:sym typeface="Inter"/>
                        </a:rPr>
                        <a:t>Section of the Camp</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Description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Look through the gallery and/or witness accounts  in the description. What stood out to you most and why?</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8569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Brick Barracks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These barracks were the first ones constructed for the camp. Each barrack had three tiers of boards, creating a space for 180 people to sleep. However, the reality was that these were often overcrowded beyond that number, in some cases causing the boards to collapse because of the prisoners’ weight. The worst spot to sleep was on the bottom as they were often forced to sleep with the waste and sick of those who slept above.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can’t image what must have been going on in Zofia’s head when she first experienced the barrack. The way she described the smell and wanting to go outside just to get out of it but being told she couldn’t because the guards would hurt her combined with her encounter with the older woman who told her she too would smell stuck with me because it was so dehumanizing.</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14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Ruins of Gas Chamber and Crematorium II and III</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These were in operation from March 1943 to November 1944. They built subterranean rooms that were designed to look like showers. The Nazis dropped capsules of Zyklon B through openings in the ceilings, and ventilation systems were installed to make the diffusion of the gas more effective. There was a revolt on October 23, 1943 by some Jewish women from Bergen-Belsen who fought back against being put in the chambers.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Reading Henryk Tauber’s testimony about being forced to burn corpses in the crematorium was absolutely horrific and heartbreaking. I can’t even begin to imagine how terrible it must have been for them to have to burn their fellow prisoners’ corpses en masse.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14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Makeshift Gas Chamber- So-Called “Little White House”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In June 1942, the Nazis needed to convert more space to gas chambers to handle the influx of Jews coming into the camps that were being sent to extermination. The Nazis converted a farmhouse that belonged to a Polish family that was deported and split its interior into four chambers. Pits were built near the gas chambers to burn the bodies.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resonated with me the most was reading Vladimir Bilan’s testimony about the gassings. He noted that in one case the screams of the victims went on for 26 minutes; another for 6. The cries of the children always went on the longest, which stuck with me- was it because it took longer for the gas to reach them? These horrifying sounds and images would be impossible to get out of my head if I witnessed them.</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539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Main Camp Baths- So-Called “Sauna” Building</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Tens of thousands of newly arrived prisoners, primarily Poles and Jews, were brought here to undergo the initial induction procedures in the camp. The Germans took away their personal belongings, shaved them, disinfected them, and sent them to have a shower. Then they were registered, issued a camp number, and given uniforms. This dehumanizing process was done in part to prevent the spread of disease to the SS officers in the camp.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Reading Zofia Bator’s testimony about arriving to the “Sauna” stuck with me because the whole process was incredibly dehumanizing. The way she described the “mountain of hair” that was next to the stool when the women had their hair cut hit me in terms of how many women were going through this process and how humiliating it must have been for them.</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8" name="Shape 308"/>
        <p:cNvGrpSpPr/>
        <p:nvPr/>
      </p:nvGrpSpPr>
      <p:grpSpPr>
        <a:xfrm>
          <a:off x="0" y="0"/>
          <a:ext cx="0" cy="0"/>
          <a:chOff x="0" y="0"/>
          <a:chExt cx="0" cy="0"/>
        </a:xfrm>
      </p:grpSpPr>
      <p:sp>
        <p:nvSpPr>
          <p:cNvPr id="309" name="Google Shape;309;p4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3: The Camps (Exemplar)</a:t>
            </a:r>
            <a:endParaRPr sz="1900">
              <a:solidFill>
                <a:schemeClr val="dk1"/>
              </a:solidFill>
              <a:latin typeface="Halant"/>
              <a:ea typeface="Halant"/>
              <a:cs typeface="Halant"/>
              <a:sym typeface="Halant"/>
            </a:endParaRPr>
          </a:p>
        </p:txBody>
      </p:sp>
      <p:pic>
        <p:nvPicPr>
          <p:cNvPr id="310" name="Google Shape;310;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11" name="Google Shape;311;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12" name="Google Shape;312;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13" name="Google Shape;313;p4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14" name="Google Shape;314;p43"/>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315" name="Google Shape;315;p43"/>
          <p:cNvGraphicFramePr/>
          <p:nvPr/>
        </p:nvGraphicFramePr>
        <p:xfrm>
          <a:off x="333025" y="738875"/>
          <a:ext cx="3000000" cy="3000000"/>
        </p:xfrm>
        <a:graphic>
          <a:graphicData uri="http://schemas.openxmlformats.org/drawingml/2006/table">
            <a:tbl>
              <a:tblPr>
                <a:noFill/>
                <a:tableStyleId>{BAEB6EE1-D0E2-4076-B7E7-51B9971CAA68}</a:tableStyleId>
              </a:tblPr>
              <a:tblGrid>
                <a:gridCol w="1315250"/>
                <a:gridCol w="2895575"/>
                <a:gridCol w="2895575"/>
              </a:tblGrid>
              <a:tr h="438900">
                <a:tc>
                  <a:txBody>
                    <a:bodyPr/>
                    <a:lstStyle/>
                    <a:p>
                      <a:pPr indent="0" lvl="0" marL="0" rtl="0" algn="ctr">
                        <a:spcBef>
                          <a:spcPts val="0"/>
                        </a:spcBef>
                        <a:spcAft>
                          <a:spcPts val="0"/>
                        </a:spcAft>
                        <a:buNone/>
                      </a:pPr>
                      <a:r>
                        <a:rPr b="1" lang="en" sz="1000">
                          <a:latin typeface="Inter"/>
                          <a:ea typeface="Inter"/>
                          <a:cs typeface="Inter"/>
                          <a:sym typeface="Inter"/>
                        </a:rPr>
                        <a:t>Section of the Camp</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Description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Look through the gallery and/or witness accounts  in the description. What stood out to you most and why?</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8569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Storage Area- So-Called “Canada”</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was where the Nazis stored all of the possessions that they took from their prisoners upon arrival. This was considered to be one of the best places for prisoners to work, along with the kitchens and food pantries, because they had access to all of the prisoners’ luggage. The Germans started to plunder from these possessions was there were mass deportations of Jews to Auschwitz. The Jews were often told that they were being resettled and given the opportunity to bring some of their possessions with them, which the Nazis seized upon arrival.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It resonated with me that the prisoners who worked in Canada were not only under constant SS supervision but also subject to invasive searches when they left to ensure that none of the prisoners left with any of the objects that they sorted.</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14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Ruins of Gas Chamber and Crematorium IV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Unlike II and III, these gas chambers were on ground level and the Zyklon B capsules were input through the walls. On October 7, 1944, the Sonderkommando (Jewish prisoners who were forced to empty the gas chambers and burn the corpses) organized the only armed revolt that occurred in Auschwitz. They were able to destroy the gas chamber and crematoria IV. There were over 450 individuals involved in this act of resistance, many of whom were murdered.</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Reading Henryk Tauber’s testimony about being forced to burn corpses in the crematorium was absolutely horrific and heartbreaking. I can’t even begin to imagine how terrible it must have been for them to have to burn their fellow prisoners’ corpses en masse.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14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Ruins of Gas Chamber and Crematorium V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Unlike II and III, these gas chambers were on ground level and the Zyklon B capsules were input through the walls. Between August 2 and 3 1944, the remaining 3000 Roma and Sinti prisoners were murdered overnight in this gas chamber. The building was destroyed with dynamite on January 26, 1945.</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Reading Henryk Tauber’s testimony about being forced to burn corpses in the crematorium was absolutely horrific and heartbreaking. I can’t even begin to imagine how terrible it must have been for them to have to burn their fellow prisoners’ corpses en masse.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539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Field Containing Human Ashes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When the Nazis first began killing Jews at Auschwitz in 1942 they buried the corpses on the edge of Birkenau in mass graves. However, this caused numerous problems, including a terrible smell and poisonous contaminants in the groundwater that caused fish to die at closeby fish farms.When Himmler visited the camp in 1942, he ordered that all the bodies be exhumed and burned. </a:t>
                      </a:r>
                      <a:r>
                        <a:rPr b="1" lang="en" sz="1000">
                          <a:solidFill>
                            <a:srgbClr val="E95C3D"/>
                          </a:solidFill>
                          <a:latin typeface="Inter"/>
                          <a:ea typeface="Inter"/>
                          <a:cs typeface="Inter"/>
                          <a:sym typeface="Inter"/>
                        </a:rPr>
                        <a:t>The Germans had to figure out the best method of burning the corpses in pits using petroleum and alternating layers of wood.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Reading Henryk Mandelbaum’s testimony about the burning process was difficult to read because it seemed to separate the process so much from the humanity of the corpses being burned. I think it will always stick with me when he talked about how the limbs of the individuals burned faster and the rest of the body was just charred- it’s hard to reconcile that image with people who had been very much alive.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pic>
        <p:nvPicPr>
          <p:cNvPr id="109" name="Google Shape;109;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0" name="Google Shape;110;p2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Holocaust</a:t>
            </a:r>
            <a:endParaRPr sz="1500">
              <a:solidFill>
                <a:schemeClr val="dk1"/>
              </a:solidFill>
              <a:latin typeface="Halant"/>
              <a:ea typeface="Halant"/>
              <a:cs typeface="Halant"/>
              <a:sym typeface="Halant"/>
            </a:endParaRPr>
          </a:p>
        </p:txBody>
      </p:sp>
      <p:pic>
        <p:nvPicPr>
          <p:cNvPr id="111" name="Google Shape;111;p2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4" name="Google Shape;114;p26"/>
          <p:cNvSpPr txBox="1"/>
          <p:nvPr/>
        </p:nvSpPr>
        <p:spPr>
          <a:xfrm>
            <a:off x="412550" y="1008025"/>
            <a:ext cx="6947400" cy="2401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The Nazi regime’s ideology centered on the belief in a so-called "racially pure" Aryan race. Anyone who did not fit into this ideal was considered a threat and targeted for persecution and extermination. As the Nazis expanded their control across Europe, they sought to eliminate these "threats" in what became known as the Holocaust. During this genocide, the Nazi regime systematically persecuted, tortured, and murdered millions of people, with the Jewish population being their primary target.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Task</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Your objective is to investigate key components of the Holocaust. You will work through a series of research-based activities to learn more about the experiences of victims, the structure of Nazi persecution, and the long-term effects of these atrocities.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p:txBody>
      </p:sp>
      <p:sp>
        <p:nvSpPr>
          <p:cNvPr id="115" name="Google Shape;115;p26"/>
          <p:cNvSpPr txBox="1"/>
          <p:nvPr/>
        </p:nvSpPr>
        <p:spPr>
          <a:xfrm>
            <a:off x="499739" y="7851408"/>
            <a:ext cx="6813600" cy="28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000000"/>
                </a:solidFill>
                <a:latin typeface="Inter"/>
                <a:ea typeface="Inter"/>
                <a:cs typeface="Inter"/>
                <a:sym typeface="Inter"/>
              </a:rPr>
              <a:t>Source: </a:t>
            </a:r>
            <a:r>
              <a:rPr lang="en" sz="1200">
                <a:latin typeface="Inter"/>
                <a:ea typeface="Inter"/>
                <a:cs typeface="Inter"/>
                <a:sym typeface="Inter"/>
              </a:rPr>
              <a:t>Felix </a:t>
            </a:r>
            <a:r>
              <a:rPr lang="en" sz="1200">
                <a:latin typeface="Inter"/>
                <a:ea typeface="Inter"/>
                <a:cs typeface="Inter"/>
                <a:sym typeface="Inter"/>
              </a:rPr>
              <a:t>Nussbaum</a:t>
            </a:r>
            <a:r>
              <a:rPr lang="en" sz="1200">
                <a:latin typeface="Inter"/>
                <a:ea typeface="Inter"/>
                <a:cs typeface="Inter"/>
                <a:sym typeface="Inter"/>
              </a:rPr>
              <a:t>, “The Triumph of Death,” April 18, 1944.</a:t>
            </a:r>
            <a:r>
              <a:rPr lang="en" sz="1200">
                <a:solidFill>
                  <a:srgbClr val="000000"/>
                </a:solidFill>
                <a:latin typeface="Inter"/>
                <a:ea typeface="Inter"/>
                <a:cs typeface="Inter"/>
                <a:sym typeface="Inter"/>
              </a:rPr>
              <a:t> Public Domain.</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a:t>
            </a:r>
            <a:r>
              <a:rPr i="1" lang="en" sz="1000">
                <a:solidFill>
                  <a:schemeClr val="dk1"/>
                </a:solidFill>
                <a:latin typeface="Inter"/>
                <a:ea typeface="Inter"/>
                <a:cs typeface="Inter"/>
                <a:sym typeface="Inter"/>
              </a:rPr>
              <a:t>Triumph of Death</a:t>
            </a:r>
            <a:r>
              <a:rPr lang="en" sz="1000">
                <a:solidFill>
                  <a:schemeClr val="dk1"/>
                </a:solidFill>
                <a:latin typeface="Inter"/>
                <a:ea typeface="Inter"/>
                <a:cs typeface="Inter"/>
                <a:sym typeface="Inter"/>
              </a:rPr>
              <a:t>, inspired by the famous medieval painting </a:t>
            </a:r>
            <a:r>
              <a:rPr i="1" lang="en" sz="1000">
                <a:solidFill>
                  <a:schemeClr val="dk1"/>
                </a:solidFill>
                <a:latin typeface="Inter"/>
                <a:ea typeface="Inter"/>
                <a:cs typeface="Inter"/>
                <a:sym typeface="Inter"/>
              </a:rPr>
              <a:t>Dance of Death</a:t>
            </a:r>
            <a:r>
              <a:rPr lang="en" sz="1000">
                <a:solidFill>
                  <a:schemeClr val="dk1"/>
                </a:solidFill>
                <a:latin typeface="Inter"/>
                <a:ea typeface="Inter"/>
                <a:cs typeface="Inter"/>
                <a:sym typeface="Inter"/>
              </a:rPr>
              <a:t>, was Felix Nussbaum’s final known work. Weeks after completing it, he and his wife, Felka Platek, were arrested. The painting reflects his sense of impending doom, depicting a dark, apocalyptic scene where skeletons dance among wreckage from art, science, and his personal life. Objects like film reels, music sheets, a tailor’s mannequin, and his father’s car symbolize the destruction of both culture and identity under Nazi rule.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116" name="Google Shape;116;p26"/>
          <p:cNvPicPr preferRelativeResize="0"/>
          <p:nvPr/>
        </p:nvPicPr>
        <p:blipFill>
          <a:blip r:embed="rId5">
            <a:alphaModFix/>
          </a:blip>
          <a:stretch>
            <a:fillRect/>
          </a:stretch>
        </p:blipFill>
        <p:spPr>
          <a:xfrm>
            <a:off x="479400" y="3203465"/>
            <a:ext cx="6813601" cy="4561386"/>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9" name="Shape 319"/>
        <p:cNvGrpSpPr/>
        <p:nvPr/>
      </p:nvGrpSpPr>
      <p:grpSpPr>
        <a:xfrm>
          <a:off x="0" y="0"/>
          <a:ext cx="0" cy="0"/>
          <a:chOff x="0" y="0"/>
          <a:chExt cx="0" cy="0"/>
        </a:xfrm>
      </p:grpSpPr>
      <p:sp>
        <p:nvSpPr>
          <p:cNvPr id="320" name="Google Shape;320;p4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3: The Camps (Exemplar)</a:t>
            </a:r>
            <a:endParaRPr sz="1900">
              <a:solidFill>
                <a:schemeClr val="dk1"/>
              </a:solidFill>
              <a:latin typeface="Halant"/>
              <a:ea typeface="Halant"/>
              <a:cs typeface="Halant"/>
              <a:sym typeface="Halant"/>
            </a:endParaRPr>
          </a:p>
        </p:txBody>
      </p:sp>
      <p:pic>
        <p:nvPicPr>
          <p:cNvPr id="321" name="Google Shape;321;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22" name="Google Shape;322;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3" name="Google Shape;323;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24" name="Google Shape;324;p4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25" name="Google Shape;325;p44"/>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326" name="Google Shape;326;p44"/>
          <p:cNvGraphicFramePr/>
          <p:nvPr/>
        </p:nvGraphicFramePr>
        <p:xfrm>
          <a:off x="333025" y="738875"/>
          <a:ext cx="3000000" cy="3000000"/>
        </p:xfrm>
        <a:graphic>
          <a:graphicData uri="http://schemas.openxmlformats.org/drawingml/2006/table">
            <a:tbl>
              <a:tblPr>
                <a:noFill/>
                <a:tableStyleId>{BAEB6EE1-D0E2-4076-B7E7-51B9971CAA68}</a:tableStyleId>
              </a:tblPr>
              <a:tblGrid>
                <a:gridCol w="1315250"/>
                <a:gridCol w="2895575"/>
                <a:gridCol w="2895575"/>
              </a:tblGrid>
              <a:tr h="438900">
                <a:tc>
                  <a:txBody>
                    <a:bodyPr/>
                    <a:lstStyle/>
                    <a:p>
                      <a:pPr indent="0" lvl="0" marL="0" rtl="0" algn="ctr">
                        <a:spcBef>
                          <a:spcPts val="0"/>
                        </a:spcBef>
                        <a:spcAft>
                          <a:spcPts val="0"/>
                        </a:spcAft>
                        <a:buNone/>
                      </a:pPr>
                      <a:r>
                        <a:rPr b="1" lang="en" sz="1000">
                          <a:latin typeface="Inter"/>
                          <a:ea typeface="Inter"/>
                          <a:cs typeface="Inter"/>
                          <a:sym typeface="Inter"/>
                        </a:rPr>
                        <a:t>Section of the Camp</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Description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Look through the gallery and/or witness accounts  in the description. What stood out to you most and why?</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8569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Makeshift Gas Chamber- So-Called “Little Red House”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gas chamber was built in a Polish house whose owners had been deported. It was near the edge of the woods outside of the fence of Birkenau. The Germans installed hermetically sealed doors and covered up the windows and installed hatches through which they could drop the Zyklon B capsules. Approximately 800 people could go in at a time. The Sonderkommando had to use push cars to move the bodies to mass graves near the woods.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What resonated with me the most was reading Vladimir Bilan’s testimony about the gassings. He noted that in one case the screams of the victims went on for 26 minutes; another for 6. The cries of the children always went on the longest, which stuck with me- was it because it took longer for the gas to reach them? These horrifying sounds and images would be impossible to get out of my head if I witnessed them.</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14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Sector BIII- So-Called “Mexico”</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Germans constructed a transit camp here, although it was not finished. They kept thousands of Jewish women in this area from May- October 1944 with terrible conditions- no kitchens, washrooms, or latrines, and most of the barracks built had no bunks. They barely ahd rags to wear and some had nothing at all. The women were taken out of this space in October 1944- some were gassed, and others were transported to other sections or camps.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testimony of Zofia Flaks, who was a pregnant Jewish woman in this section, stuck with me. I was shocked that the doctors forced her to have an early birth and then had a special room where they took all of the newborn and prematurely born babies. I wonder if the babies were used for experiments since usually pregnant women were killed upon arrival.</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14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Camp Hospital</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hospital was a holding area for sick prisoners. It was referred to by many as the “crematorium waiting-room” since many of those who went to the hospital ended up being selected to go to gas chambers. Some medical experiments were also performed on prisoners here.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testimony of Władysław Fuksa stuck with me when they talked about how tired the newly arrived prisoners were, and how horrible their intake process was. The men were stripped naked and given a cold “bath” then given one small blanket between the two of them. Sometimes one of the men would be so exhausted he would fall over. The other would then take the blanket and keep going, with no thought for the fallen man. I think that shows to how horrific the conditions were and how desperate the prisoners were to survive.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539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Sinti and Roma Camp- BIIe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section of the camp was a family camp for the Sniti and Roma from February 1943 - August 1944. Most of the 23,000 individuals kept here died from brutal treatment, starvation, and illness. These prisoners were kept together with their families and initially even allowed to keep their long hair and wear civilian clothing. Only some of the Roma were assigned labor positions, usually as Kommandos within the camp.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Elizabeth Guttenberger’s testimony about the conditions exemplified how horrible the conditions were for these people. They were all forced to do hard manual labor, regardless of age or health. The hunger and sanitary conditions were horrific, and epidemics such as typhoid broke out. She eventually worked as a scribe copying death notices into a book, and one day came across her father’s name. I can’t imagine how difficult that must have been.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0" name="Shape 330"/>
        <p:cNvGrpSpPr/>
        <p:nvPr/>
      </p:nvGrpSpPr>
      <p:grpSpPr>
        <a:xfrm>
          <a:off x="0" y="0"/>
          <a:ext cx="0" cy="0"/>
          <a:chOff x="0" y="0"/>
          <a:chExt cx="0" cy="0"/>
        </a:xfrm>
      </p:grpSpPr>
      <p:sp>
        <p:nvSpPr>
          <p:cNvPr id="331" name="Google Shape;331;p4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3: The Camps (Exemplar)</a:t>
            </a:r>
            <a:endParaRPr sz="1900">
              <a:solidFill>
                <a:schemeClr val="dk1"/>
              </a:solidFill>
              <a:latin typeface="Halant"/>
              <a:ea typeface="Halant"/>
              <a:cs typeface="Halant"/>
              <a:sym typeface="Halant"/>
            </a:endParaRPr>
          </a:p>
        </p:txBody>
      </p:sp>
      <p:pic>
        <p:nvPicPr>
          <p:cNvPr id="332" name="Google Shape;332;p4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33" name="Google Shape;333;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4" name="Google Shape;334;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35" name="Google Shape;335;p4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36" name="Google Shape;336;p45"/>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337" name="Google Shape;337;p45"/>
          <p:cNvGraphicFramePr/>
          <p:nvPr/>
        </p:nvGraphicFramePr>
        <p:xfrm>
          <a:off x="333025" y="738875"/>
          <a:ext cx="3000000" cy="3000000"/>
        </p:xfrm>
        <a:graphic>
          <a:graphicData uri="http://schemas.openxmlformats.org/drawingml/2006/table">
            <a:tbl>
              <a:tblPr>
                <a:noFill/>
                <a:tableStyleId>{BAEB6EE1-D0E2-4076-B7E7-51B9971CAA68}</a:tableStyleId>
              </a:tblPr>
              <a:tblGrid>
                <a:gridCol w="1315250"/>
                <a:gridCol w="2895575"/>
                <a:gridCol w="2895575"/>
              </a:tblGrid>
              <a:tr h="438900">
                <a:tc>
                  <a:txBody>
                    <a:bodyPr/>
                    <a:lstStyle/>
                    <a:p>
                      <a:pPr indent="0" lvl="0" marL="0" rtl="0" algn="ctr">
                        <a:spcBef>
                          <a:spcPts val="0"/>
                        </a:spcBef>
                        <a:spcAft>
                          <a:spcPts val="0"/>
                        </a:spcAft>
                        <a:buNone/>
                      </a:pPr>
                      <a:r>
                        <a:rPr b="1" lang="en" sz="1000">
                          <a:latin typeface="Inter"/>
                          <a:ea typeface="Inter"/>
                          <a:cs typeface="Inter"/>
                          <a:sym typeface="Inter"/>
                        </a:rPr>
                        <a:t>Section of the Camp</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Description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Look through the gallery and/or witness accounts  in the description. What stood out to you most and why?</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8569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Sector BIId- Men’s Camp</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One of three men’s camps, in addition to BIIa (quarantine) and BIIf (hospital.) 25 of the 40 barracks were used for housing, with about 500-600 men per barrack.</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Szamaj Kizelestejn’s testimony really exemplified how cruel some of the SS officers were. He recalled how the man with the big stick suffocated two young Jewish boys for minor infractions, as if he enjoyed doing it, and he clearly would not hesitate to do it more.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14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Jews from Theresienstadt Camp- BIIb</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section of the camp housed Jewish families from the Theresienstadt ghetto. It was likely created for propaganda; prisoners had to send censored mail that had specific content in it to their families back in the ghetto about the deportations. About 46,000 people were deported from the ghetto to Auschwitz, and only 18,000 of those were registered in the camp (the rest sent to gas chambers.) They stayed in this section from September 1943 until July 1944 when they cleared out the camp and sent the rest of the Jews to the gas chambers. In September and October 1944 it housed Polish women who were arrested for the Warsaw Uprising, and in November more women were transferred here when they closed the women's camp.</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was surprised to read that there was a “school” for children in this section, and the block leader Fredy Hirsz spent a lot of time and effort organizing games and activities for the children. It was horrifying to read that the people had to write letters back to their families and date it for a later date, only to find out that most of them were killed by the Nazis and they were likely dated later to make it seem like they were still alive when they were postmarked home. It’s difficult to comprehend how manipulative the Nazis were but this really exemplifies that.</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14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Sector BIIa- Men’s Quarantine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section had 19 wooden barracks for the quarantined prisoners. They were quarantined not only to prevent the spread of infectious diseases, but also to inflict terror on the new arrivals to get them to be completely submissive to the camp guards.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excerpt of Władysław Szydłowski horrified me- I can’t imagine how hungry the men must have been when they were offered a sausage, only to have the man who stepped forward essentially be murdered with it. It was even harder to comprehend that the block leader Franek had been rounded up by the Nazis himself as a young Polish boy- how could someone who was also targeted by the Nazis able to be so cruel to others in a similar situation?</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41" name="Shape 341"/>
        <p:cNvGrpSpPr/>
        <p:nvPr/>
      </p:nvGrpSpPr>
      <p:grpSpPr>
        <a:xfrm>
          <a:off x="0" y="0"/>
          <a:ext cx="0" cy="0"/>
          <a:chOff x="0" y="0"/>
          <a:chExt cx="0" cy="0"/>
        </a:xfrm>
      </p:grpSpPr>
      <p:sp>
        <p:nvSpPr>
          <p:cNvPr id="342" name="Google Shape;342;p4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4: Survivor Testimony</a:t>
            </a:r>
            <a:r>
              <a:rPr lang="en" sz="1900">
                <a:solidFill>
                  <a:schemeClr val="dk1"/>
                </a:solidFill>
                <a:latin typeface="Halant"/>
                <a:ea typeface="Halant"/>
                <a:cs typeface="Halant"/>
                <a:sym typeface="Halant"/>
              </a:rPr>
              <a:t> (Exemplar- Eva Kor)</a:t>
            </a:r>
            <a:endParaRPr sz="1900">
              <a:solidFill>
                <a:schemeClr val="dk1"/>
              </a:solidFill>
              <a:latin typeface="Halant"/>
              <a:ea typeface="Halant"/>
              <a:cs typeface="Halant"/>
              <a:sym typeface="Halant"/>
            </a:endParaRPr>
          </a:p>
        </p:txBody>
      </p:sp>
      <p:pic>
        <p:nvPicPr>
          <p:cNvPr id="343" name="Google Shape;343;p4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44" name="Google Shape;344;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45" name="Google Shape;345;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46" name="Google Shape;346;p4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47" name="Google Shape;347;p46"/>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Eva Kor</a:t>
            </a:r>
            <a:endParaRPr b="1" sz="1200" u="sng">
              <a:solidFill>
                <a:schemeClr val="dk1"/>
              </a:solidFill>
              <a:latin typeface="Inter"/>
              <a:ea typeface="Inter"/>
              <a:cs typeface="Inter"/>
              <a:sym typeface="Inter"/>
            </a:endParaRPr>
          </a:p>
        </p:txBody>
      </p:sp>
      <p:sp>
        <p:nvSpPr>
          <p:cNvPr id="348" name="Google Shape;348;p4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349" name="Google Shape;349;p46"/>
          <p:cNvGraphicFramePr/>
          <p:nvPr/>
        </p:nvGraphicFramePr>
        <p:xfrm>
          <a:off x="318875" y="1606500"/>
          <a:ext cx="3000000" cy="3000000"/>
        </p:xfrm>
        <a:graphic>
          <a:graphicData uri="http://schemas.openxmlformats.org/drawingml/2006/table">
            <a:tbl>
              <a:tblPr>
                <a:noFill/>
                <a:tableStyleId>{BAEB6EE1-D0E2-4076-B7E7-51B9971CAA68}</a:tableStyleId>
              </a:tblPr>
              <a:tblGrid>
                <a:gridCol w="1825275"/>
                <a:gridCol w="2731675"/>
                <a:gridCol w="2566225"/>
              </a:tblGrid>
              <a:tr h="778200">
                <a:tc>
                  <a:txBody>
                    <a:bodyPr/>
                    <a:lstStyle/>
                    <a:p>
                      <a:pPr indent="0" lvl="0" marL="0" rtl="0" algn="ctr">
                        <a:spcBef>
                          <a:spcPts val="0"/>
                        </a:spcBef>
                        <a:spcAft>
                          <a:spcPts val="0"/>
                        </a:spcAft>
                        <a:buNone/>
                      </a:pPr>
                      <a:r>
                        <a:rPr b="1" lang="en" sz="1000">
                          <a:latin typeface="Inter"/>
                          <a:ea typeface="Inter"/>
                          <a:cs typeface="Inter"/>
                          <a:sym typeface="Inter"/>
                        </a:rPr>
                        <a:t>Question</a:t>
                      </a:r>
                      <a:endParaRPr b="1"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000">
                          <a:latin typeface="Inter"/>
                          <a:ea typeface="Inter"/>
                          <a:cs typeface="Inter"/>
                          <a:sym typeface="Inter"/>
                        </a:rPr>
                        <a:t>Summary of Survivor’s Response</a:t>
                      </a:r>
                      <a:endParaRPr b="1"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000">
                          <a:latin typeface="Inter"/>
                          <a:ea typeface="Inter"/>
                          <a:cs typeface="Inter"/>
                          <a:sym typeface="Inter"/>
                        </a:rPr>
                        <a:t>What surprised or impacted you the most about their response? Why?</a:t>
                      </a:r>
                      <a:endParaRPr b="1" sz="1000">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Can you tell me about your childhood?</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Her childhood was happy until the Nazi oppression became encompassing around 1942. She was worried about Hitler and the Nazis but her parents assured her that they were far away and that they would not make it to their small town in Romania.</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can’t imagine being in her parents’ position- having to reassure their children that a huge threat to their livelihood was not a big deal, when it probably loomed large in their head. It’s heartbreaking to think about how hard it must have been to keep giving your children a happy childhood in these circumstances.</a:t>
                      </a:r>
                      <a:endParaRPr b="1" sz="10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How were you separated from your family?</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When she arrived with her family to Auschwitz in the cattle cars, chaos ensued when the doors opened and everyone poured out. She lost her father and older sisters in the crowd and never saw them again. Her mother held onto her and her twin sister trying to protect them. The Germans were looking for twins, and her mother asked if that was good. When they told her yes, she told them that Eva and Miriam were twins, and they were separated from their mother. </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must have been so scary and heartbreaking for anyone, especially a young child. The image of their mother being pulled away with her “arm stretched out in despair” stuck with me as it really exemplified how sad this moment was, especially coupled with the knowledge that they didn’t get to say goodbye to their mother or see her again. And it’s hard to comprehend that so much tragedy occurred in only a short thirty minutes.</a:t>
                      </a:r>
                      <a:endParaRPr b="1" sz="10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were the camps like?</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camp was huge, and militaristic. It held hundreds of thousands of people. She recalled the constant smell of burning flesh and hair that hung in the air, and the surprise when she learned that the Nazis were burning Jews. When she asked why her and her sister were not burned, she learned that it was because they were being used for experiments by Dr. Mengele.</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thought of the constant smell of people being burned is horrifying. I can’t even imagine what that would smell like, and how scary it would be to have that lingering over every part of my day. </a:t>
                      </a:r>
                      <a:endParaRPr b="1" sz="10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What do you remember most?</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There were three images that stuck with her most- first, so quickly losing her family on the platform when they arrived at the camp. Second, seeing all of the dead bodies on the floor of the latrine. And third, her time being very ill in the Barrack of the Living Dead and crawling across the floor trying to get water.</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way she described the dead bodies she saw and how that impacted her so deeply- with her vowing to never let her sister and herself end up there- resonated with me as it speaks volumes of the massive amount of horrors and death in the camps.</a:t>
                      </a:r>
                      <a:endParaRPr b="1" sz="10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53" name="Shape 353"/>
        <p:cNvGrpSpPr/>
        <p:nvPr/>
      </p:nvGrpSpPr>
      <p:grpSpPr>
        <a:xfrm>
          <a:off x="0" y="0"/>
          <a:ext cx="0" cy="0"/>
          <a:chOff x="0" y="0"/>
          <a:chExt cx="0" cy="0"/>
        </a:xfrm>
      </p:grpSpPr>
      <p:sp>
        <p:nvSpPr>
          <p:cNvPr id="354" name="Google Shape;354;p4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4: Survivor Testimony (Exemplar- Eva Kor)</a:t>
            </a:r>
            <a:endParaRPr sz="1900">
              <a:solidFill>
                <a:schemeClr val="dk1"/>
              </a:solidFill>
              <a:latin typeface="Halant"/>
              <a:ea typeface="Halant"/>
              <a:cs typeface="Halant"/>
              <a:sym typeface="Halant"/>
            </a:endParaRPr>
          </a:p>
        </p:txBody>
      </p:sp>
      <p:pic>
        <p:nvPicPr>
          <p:cNvPr id="355" name="Google Shape;355;p4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56" name="Google Shape;356;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57" name="Google Shape;357;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58" name="Google Shape;358;p4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59" name="Google Shape;359;p47"/>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Eva Kor</a:t>
            </a:r>
            <a:endParaRPr b="1" sz="1200" u="sng">
              <a:solidFill>
                <a:schemeClr val="dk1"/>
              </a:solidFill>
              <a:latin typeface="Inter"/>
              <a:ea typeface="Inter"/>
              <a:cs typeface="Inter"/>
              <a:sym typeface="Inter"/>
            </a:endParaRPr>
          </a:p>
        </p:txBody>
      </p:sp>
      <p:sp>
        <p:nvSpPr>
          <p:cNvPr id="360" name="Google Shape;360;p4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361" name="Google Shape;361;p47"/>
          <p:cNvGraphicFramePr/>
          <p:nvPr/>
        </p:nvGraphicFramePr>
        <p:xfrm>
          <a:off x="318875" y="1606500"/>
          <a:ext cx="3000000" cy="3000000"/>
        </p:xfrm>
        <a:graphic>
          <a:graphicData uri="http://schemas.openxmlformats.org/drawingml/2006/table">
            <a:tbl>
              <a:tblPr>
                <a:noFill/>
                <a:tableStyleId>{BAEB6EE1-D0E2-4076-B7E7-51B9971CAA68}</a:tableStyleId>
              </a:tblPr>
              <a:tblGrid>
                <a:gridCol w="1825275"/>
                <a:gridCol w="2731675"/>
                <a:gridCol w="2566225"/>
              </a:tblGrid>
              <a:tr h="610300">
                <a:tc>
                  <a:txBody>
                    <a:bodyPr/>
                    <a:lstStyle/>
                    <a:p>
                      <a:pPr indent="0" lvl="0" marL="0" rtl="0" algn="ctr">
                        <a:spcBef>
                          <a:spcPts val="0"/>
                        </a:spcBef>
                        <a:spcAft>
                          <a:spcPts val="0"/>
                        </a:spcAft>
                        <a:buNone/>
                      </a:pPr>
                      <a:r>
                        <a:rPr b="1" lang="en" sz="1000">
                          <a:latin typeface="Inter"/>
                          <a:ea typeface="Inter"/>
                          <a:cs typeface="Inter"/>
                          <a:sym typeface="Inter"/>
                        </a:rPr>
                        <a:t>Question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Summary of Survivor’s Response</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What surprised or impacted you the most about their response? Why?</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9846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How did you survive?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Eva talks about how her will to survive was the most important thing that helped her survive, even when others may not have continued to live. She also credits some of it to luck.</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It’s hard to consider that luck was so important to her survival. It really makes me think about how even in this incredibly difficult, she saw that she had some luck and she persevered where others didn’t.</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3620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How were you liberated?</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She was liberated by the Soviets on January 27, 1945. She didn’t even know who the Soviets were, but was so grateful that they weren’t Nazis. They were in the midst of constant battle until they woke up on the 27th and everything was quiet. A woman ran into the barracks yelling that they were free, and Eva and her sister went outside and found the Soviets who offered them chocolates, cookies, and hugs. She notes that this was her first moment where she felt freedom again.</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It must have been scary to not only be in the camp but also in the midst of constant battles. I can’t imagine what must have gone on in all of the prisoners’ heads when they were liberated, and how they were able to trust the Soviets after everything that happened. When she noted that this was the first moment she realized that she would not end up like the dead bodies that was incredibly powerful. I can’t think of how scary it would be for that to always be on your mind.</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33860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When did you first feel free?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Eva finally felt free once the </a:t>
                      </a:r>
                      <a:r>
                        <a:rPr b="1" lang="en" sz="1000">
                          <a:solidFill>
                            <a:srgbClr val="E95C3D"/>
                          </a:solidFill>
                          <a:latin typeface="Inter"/>
                          <a:ea typeface="Inter"/>
                          <a:cs typeface="Inter"/>
                          <a:sym typeface="Inter"/>
                        </a:rPr>
                        <a:t>Soviets</a:t>
                      </a:r>
                      <a:r>
                        <a:rPr b="1" lang="en" sz="1000">
                          <a:solidFill>
                            <a:srgbClr val="E95C3D"/>
                          </a:solidFill>
                          <a:latin typeface="Inter"/>
                          <a:ea typeface="Inter"/>
                          <a:cs typeface="Inter"/>
                          <a:sym typeface="Inter"/>
                        </a:rPr>
                        <a:t> came because they could come and go as they pleased and not have to worry about being shot. She mentioned that she was excited to go home, but did not make the connection that she had no way to get back to Romania and had no family left to go back home to- and that she was then taken to an orphanage.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honestly had not considered what would happen to the children who survived the camps only to get out and have no family to return to. It is heartbreaking that after all of the trauma Eva went to, she </a:t>
                      </a:r>
                      <a:r>
                        <a:rPr b="1" lang="en" sz="1000">
                          <a:solidFill>
                            <a:srgbClr val="E95C3D"/>
                          </a:solidFill>
                          <a:latin typeface="Inter"/>
                          <a:ea typeface="Inter"/>
                          <a:cs typeface="Inter"/>
                          <a:sym typeface="Inter"/>
                        </a:rPr>
                        <a:t>couldn't</a:t>
                      </a:r>
                      <a:r>
                        <a:rPr b="1" lang="en" sz="1000">
                          <a:solidFill>
                            <a:srgbClr val="E95C3D"/>
                          </a:solidFill>
                          <a:latin typeface="Inter"/>
                          <a:ea typeface="Inter"/>
                          <a:cs typeface="Inter"/>
                          <a:sym typeface="Inter"/>
                        </a:rPr>
                        <a:t> go home in the end, but had to go to an orphanage.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9955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was your life like after the war?</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She was able to eventually return to Romania and lived with her aunt. In 1950 they moved to Israel, where she went to agricultural school and was drafted into the Israeli army. Then, in 1960 she married an American tourist who was visiting and she moved to the US.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think it’s really interesting that she ended up reuniting with some of her family and moving to Israel. I feel like not many of the survivors found family to return to, so this really stuck with me. And I wonder how many went to Israel after it was established.</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846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is your message for us?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That throughout life we will experience many different things, including lots of difficult situations. However, we have to remember that we have  power over our own lives and if we keep trying, we will find a way to change things.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It’s really inspirational that after all Eva went through she sees that people have the ability to make large changes in the world if they put their mind to something.</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65" name="Shape 365"/>
        <p:cNvGrpSpPr/>
        <p:nvPr/>
      </p:nvGrpSpPr>
      <p:grpSpPr>
        <a:xfrm>
          <a:off x="0" y="0"/>
          <a:ext cx="0" cy="0"/>
          <a:chOff x="0" y="0"/>
          <a:chExt cx="0" cy="0"/>
        </a:xfrm>
      </p:grpSpPr>
      <p:sp>
        <p:nvSpPr>
          <p:cNvPr id="366" name="Google Shape;366;p4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4: Survivor Testimony (Exemplar- Max Eisen)</a:t>
            </a:r>
            <a:endParaRPr sz="1900">
              <a:solidFill>
                <a:schemeClr val="dk1"/>
              </a:solidFill>
              <a:latin typeface="Halant"/>
              <a:ea typeface="Halant"/>
              <a:cs typeface="Halant"/>
              <a:sym typeface="Halant"/>
            </a:endParaRPr>
          </a:p>
        </p:txBody>
      </p:sp>
      <p:pic>
        <p:nvPicPr>
          <p:cNvPr id="367" name="Google Shape;367;p4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68" name="Google Shape;368;p4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69" name="Google Shape;369;p4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70" name="Google Shape;370;p4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71" name="Google Shape;371;p48"/>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Max Eisen</a:t>
            </a:r>
            <a:endParaRPr b="1" sz="1200" u="sng">
              <a:solidFill>
                <a:schemeClr val="dk1"/>
              </a:solidFill>
              <a:latin typeface="Inter"/>
              <a:ea typeface="Inter"/>
              <a:cs typeface="Inter"/>
              <a:sym typeface="Inter"/>
            </a:endParaRPr>
          </a:p>
        </p:txBody>
      </p:sp>
      <p:sp>
        <p:nvSpPr>
          <p:cNvPr id="372" name="Google Shape;372;p4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373" name="Google Shape;373;p48"/>
          <p:cNvGraphicFramePr/>
          <p:nvPr/>
        </p:nvGraphicFramePr>
        <p:xfrm>
          <a:off x="318875" y="1606500"/>
          <a:ext cx="3000000" cy="3000000"/>
        </p:xfrm>
        <a:graphic>
          <a:graphicData uri="http://schemas.openxmlformats.org/drawingml/2006/table">
            <a:tbl>
              <a:tblPr>
                <a:noFill/>
                <a:tableStyleId>{BAEB6EE1-D0E2-4076-B7E7-51B9971CAA68}</a:tableStyleId>
              </a:tblPr>
              <a:tblGrid>
                <a:gridCol w="1825275"/>
                <a:gridCol w="2731675"/>
                <a:gridCol w="2566225"/>
              </a:tblGrid>
              <a:tr h="715275">
                <a:tc>
                  <a:txBody>
                    <a:bodyPr/>
                    <a:lstStyle/>
                    <a:p>
                      <a:pPr indent="0" lvl="0" marL="0" rtl="0" algn="ctr">
                        <a:spcBef>
                          <a:spcPts val="0"/>
                        </a:spcBef>
                        <a:spcAft>
                          <a:spcPts val="0"/>
                        </a:spcAft>
                        <a:buNone/>
                      </a:pPr>
                      <a:r>
                        <a:rPr b="1" lang="en" sz="1000">
                          <a:latin typeface="Inter"/>
                          <a:ea typeface="Inter"/>
                          <a:cs typeface="Inter"/>
                          <a:sym typeface="Inter"/>
                        </a:rPr>
                        <a:t>Question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Summary of Survivor’s Response</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What surprised or impacted you the most about their response? Why?</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3321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Can you tell me about your childhood?</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Max reflects fondly on his childhood, noting that he was lucky he had a happy childhood filled with family that was very close and supportive.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resonated with me the most is his comment “it was truly a picture” when he was talking about his time with his family. So many lost their families during the Holocaust and it’s difficult to imagine feeling so separated from them even if it was a happy memory.</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769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How were you separated from your family?</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separation was very quick on the platform as the Nazis separated those who lived and those who died. His mother and baby sibling were separated from him and he never saw them again.</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It’s hard to imagine how scary it must have been during these moments of separation and how quickly such a traumatic event occurred. It stuck with me most that his mother and her baby were “lives not worth living” because that image is so at odds with how society normally views mothers and children.</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78025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were the camps like?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Max was in Auschwitz- Birkenau. The barracks in Birkenau were hastily built out of wood which were all precut and easy to assemble. Birkenau was intentionally built as a killing center in the woods. The barracks were miserable for those who were forced to stay in them; there was no drinking water, no insulation so very hot in the summer and cold in the winter. Max notes that the women worked in munitions factories and did brave things such as sabotaging things, and even smuggled explosives to the Sonderkommando who worked at the gas chambers, which enabled one of the crematoria to be blown up. He saw four women hanged who were accused of being part of the smuggling group.</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think the thing that stuck with me the most from this was how women could find themselves in horrific situations that men could not simply because they were women. Because the Nazis were staunchly opposed to any expansion or growth of the Jewish population, any pregnant Jews were a threat. It was really interesting that there was a woman named Gisella Perl who was  a Jewish gynecologist who had to secretly perform abortions on mothers to save the mothers’ lives in the middle of the night. I also can’t get the image of the four women being hanged out of my head and how close they were killed to the liberation of the camp.</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540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do you remember most?</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He mostly remembered losing his family to the gas chambers and finally learning their fate days later. He made a vow to never end up in the gas chambers. He also remembered how hard it was to say goodbye to his uncle and father.</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resonated with me the most was that he was so determined to not die in the gas chambers that he had a plan to die another way- namely,by running into the wires surrounding the camp and being electrocuted.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77" name="Shape 377"/>
        <p:cNvGrpSpPr/>
        <p:nvPr/>
      </p:nvGrpSpPr>
      <p:grpSpPr>
        <a:xfrm>
          <a:off x="0" y="0"/>
          <a:ext cx="0" cy="0"/>
          <a:chOff x="0" y="0"/>
          <a:chExt cx="0" cy="0"/>
        </a:xfrm>
      </p:grpSpPr>
      <p:sp>
        <p:nvSpPr>
          <p:cNvPr id="378" name="Google Shape;378;p4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4: Survivor Testimony (Exemplar- Max Eisen)</a:t>
            </a:r>
            <a:endParaRPr sz="1900">
              <a:solidFill>
                <a:schemeClr val="dk1"/>
              </a:solidFill>
              <a:latin typeface="Halant"/>
              <a:ea typeface="Halant"/>
              <a:cs typeface="Halant"/>
              <a:sym typeface="Halant"/>
            </a:endParaRPr>
          </a:p>
        </p:txBody>
      </p:sp>
      <p:pic>
        <p:nvPicPr>
          <p:cNvPr id="379" name="Google Shape;379;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80" name="Google Shape;380;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81" name="Google Shape;381;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82" name="Google Shape;382;p4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83" name="Google Shape;383;p49"/>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Max Eisen</a:t>
            </a:r>
            <a:endParaRPr b="1" sz="1200" u="sng">
              <a:solidFill>
                <a:schemeClr val="dk1"/>
              </a:solidFill>
              <a:latin typeface="Inter"/>
              <a:ea typeface="Inter"/>
              <a:cs typeface="Inter"/>
              <a:sym typeface="Inter"/>
            </a:endParaRPr>
          </a:p>
        </p:txBody>
      </p:sp>
      <p:sp>
        <p:nvSpPr>
          <p:cNvPr id="384" name="Google Shape;384;p49"/>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385" name="Google Shape;385;p49"/>
          <p:cNvGraphicFramePr/>
          <p:nvPr/>
        </p:nvGraphicFramePr>
        <p:xfrm>
          <a:off x="318875" y="1606500"/>
          <a:ext cx="3000000" cy="3000000"/>
        </p:xfrm>
        <a:graphic>
          <a:graphicData uri="http://schemas.openxmlformats.org/drawingml/2006/table">
            <a:tbl>
              <a:tblPr>
                <a:noFill/>
                <a:tableStyleId>{BAEB6EE1-D0E2-4076-B7E7-51B9971CAA68}</a:tableStyleId>
              </a:tblPr>
              <a:tblGrid>
                <a:gridCol w="1825275"/>
                <a:gridCol w="2731675"/>
                <a:gridCol w="2566225"/>
              </a:tblGrid>
              <a:tr h="455125">
                <a:tc>
                  <a:txBody>
                    <a:bodyPr/>
                    <a:lstStyle/>
                    <a:p>
                      <a:pPr indent="0" lvl="0" marL="0" rtl="0" algn="ctr">
                        <a:spcBef>
                          <a:spcPts val="0"/>
                        </a:spcBef>
                        <a:spcAft>
                          <a:spcPts val="0"/>
                        </a:spcAft>
                        <a:buNone/>
                      </a:pPr>
                      <a:r>
                        <a:rPr b="1" lang="en" sz="1000">
                          <a:latin typeface="Inter"/>
                          <a:ea typeface="Inter"/>
                          <a:cs typeface="Inter"/>
                          <a:sym typeface="Inter"/>
                        </a:rPr>
                        <a:t>Question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Summary of Survivor’s Response</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What surprised or impacted you the most about their response? Why?</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1662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How did you survive?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He attributes his survival to a combination of luck and help he had from others along the way, namely Dr. Orzeszko, who took him off of a stretcher and performed an operation on him that saved his life.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It’s hard to comprehend that luck had so much to do with someone’s survival in these difficult and horrific circumstances. It’s also amazing that one person had the ability to save and impact so many lives in the camp, as it is clear the Dr. Orzeszko did.</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240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How were you liberated?</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a:t>
                      </a:r>
                      <a:r>
                        <a:rPr b="1" lang="en" sz="1000">
                          <a:solidFill>
                            <a:srgbClr val="E95C3D"/>
                          </a:solidFill>
                          <a:latin typeface="Inter"/>
                          <a:ea typeface="Inter"/>
                          <a:cs typeface="Inter"/>
                          <a:sym typeface="Inter"/>
                        </a:rPr>
                        <a:t>t was a relief to be helped by an army that was not the Nazis. He says that it felt like a huge mountain was taken off his back. But because he was so sick, he didn’t feel free because it took awhile for him to be well enough to leave the camp.</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It’s interesting to me that even though he was liberated he makes the distinction that he didn’t feel free yet because he was still bound to that camp until he was able to recover enough to leave.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0110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When did you first feel free?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He didn’t really feel that sense of freedom when he was finally able to leave the camp after two months. The American army had to find clothing for them to wear, and all they could find were a stash of Hitler Youth shirts and corduroy pants. He was worried about returning home because of how his hometown treated him when he was deported. So when he returned to Czechoslovakia he was saddened that he was not welcomed back home.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hadn’t really thought about what it would be like for these individuals to return home and not be welcomed back. I can’t imagine how difficult it would be to be forced to wear Hitler Youth shirts and then return to a place where your neighbors celebrated your deportation.</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30850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was your life like after the war?</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Since he was so young he didn’t really understand how deep and devastating the situation was for Europe. He notes that he needed to go to a different continent to help him heal.</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It’s sad to me that he was not able to return to his home and feel welcomed but instead felt he had to leave Europe in order to heal. It makes sense considering how deeply rooted a lot of hatred was for the victims of the Nazi regime but it’s hard to comprehend.</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507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is your message for us?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Max says it is so important to never be a bystander. We have to use the power we have in our voices and work together to make change happen.</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It’s really powerful to consider how important speaking up is when it comes from someone who endured such a horrific event. It’s easy sometimes to stand by and do nothing in difficult situations, but Max reminds us that we all have the ability to stop these kinds of atrocities by speaking up and not looking away.</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89" name="Shape 389"/>
        <p:cNvGrpSpPr/>
        <p:nvPr/>
      </p:nvGrpSpPr>
      <p:grpSpPr>
        <a:xfrm>
          <a:off x="0" y="0"/>
          <a:ext cx="0" cy="0"/>
          <a:chOff x="0" y="0"/>
          <a:chExt cx="0" cy="0"/>
        </a:xfrm>
      </p:grpSpPr>
      <p:sp>
        <p:nvSpPr>
          <p:cNvPr id="390" name="Google Shape;390;p5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4: Survivor Testimony (Exemplar- Pinchas Gutter)</a:t>
            </a:r>
            <a:endParaRPr sz="1900">
              <a:solidFill>
                <a:schemeClr val="dk1"/>
              </a:solidFill>
              <a:latin typeface="Halant"/>
              <a:ea typeface="Halant"/>
              <a:cs typeface="Halant"/>
              <a:sym typeface="Halant"/>
            </a:endParaRPr>
          </a:p>
        </p:txBody>
      </p:sp>
      <p:pic>
        <p:nvPicPr>
          <p:cNvPr id="391" name="Google Shape;391;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92" name="Google Shape;392;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93" name="Google Shape;393;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94" name="Google Shape;394;p5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95" name="Google Shape;395;p50"/>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Pinchas Gutter</a:t>
            </a:r>
            <a:endParaRPr b="1" sz="1200" u="sng">
              <a:solidFill>
                <a:schemeClr val="dk1"/>
              </a:solidFill>
              <a:latin typeface="Inter"/>
              <a:ea typeface="Inter"/>
              <a:cs typeface="Inter"/>
              <a:sym typeface="Inter"/>
            </a:endParaRPr>
          </a:p>
        </p:txBody>
      </p:sp>
      <p:sp>
        <p:nvSpPr>
          <p:cNvPr id="396" name="Google Shape;396;p50"/>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397" name="Google Shape;397;p50"/>
          <p:cNvGraphicFramePr/>
          <p:nvPr/>
        </p:nvGraphicFramePr>
        <p:xfrm>
          <a:off x="318875" y="1606500"/>
          <a:ext cx="3000000" cy="3000000"/>
        </p:xfrm>
        <a:graphic>
          <a:graphicData uri="http://schemas.openxmlformats.org/drawingml/2006/table">
            <a:tbl>
              <a:tblPr>
                <a:noFill/>
                <a:tableStyleId>{BAEB6EE1-D0E2-4076-B7E7-51B9971CAA68}</a:tableStyleId>
              </a:tblPr>
              <a:tblGrid>
                <a:gridCol w="1825275"/>
                <a:gridCol w="2731675"/>
                <a:gridCol w="2566225"/>
              </a:tblGrid>
              <a:tr h="391375">
                <a:tc>
                  <a:txBody>
                    <a:bodyPr/>
                    <a:lstStyle/>
                    <a:p>
                      <a:pPr indent="0" lvl="0" marL="0" rtl="0" algn="ctr">
                        <a:spcBef>
                          <a:spcPts val="0"/>
                        </a:spcBef>
                        <a:spcAft>
                          <a:spcPts val="0"/>
                        </a:spcAft>
                        <a:buNone/>
                      </a:pPr>
                      <a:r>
                        <a:rPr b="1" lang="en" sz="1000">
                          <a:latin typeface="Inter"/>
                          <a:ea typeface="Inter"/>
                          <a:cs typeface="Inter"/>
                          <a:sym typeface="Inter"/>
                        </a:rPr>
                        <a:t>Question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Summary of Survivor’s Response</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What surprised or impacted you the most about their response? Why?</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8805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Can you tell me about your childhood?</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Pinchas remembers having a very happy childhood, which was full of memories with his family, learning to make wine in his cellar, and participating in rituals. Even when he was sick and living with the Christian people, he remembers joy.</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impacted me the most about his response is how his memories of his youth are so full of family and joy. I can’t imagine how difficult it must have been to transition from those times into the horrors he endured.</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2520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How were you separated from your family?</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His family arrived in Majdanek and his sister and mother were separated from himself and his father. All he can remember about his sister is that she had a long blonde braid. His father told him to lie about his age and tell them he was 18 even though he was only 11.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His response made me wonder how many others lied about their age during the selection process to try to get out of the gas chambers. I can’t begin to think how scary that must have been, and how insightful his father was to tell him to lie.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3110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were the camps like?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He describes the camps as being “living death” because you were constantly “one centimeter from the grave” whether you were in a concentration camp or a labor camp.</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Even though he didn’t talk about a lot of specifics, the term of “living death” really stuck with me because it encompasses this emotion and feeling of terror and despair that you can’t really comprehend from other descriptions.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5985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do you remember most?</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moment that Pinchas remembers the most happened during the death marches, when they were locked up for the night and then recounted in the morning before they continued. During the counts in the morning, one man was missing. It was the man who was a favorite of one of the guards. He was given special treatment- had good boots, well dressed, well fed, etc. He was missing in the morning and when they finally found him, they found that he overslept. So the guard who always supported him and kind of looked over him had to take him out and shoot him. It was particularly violent, and Pinchas remembers being shocked that even though this man had been favored by the guard, it did not prevent him from shooting him when he overslept. As soon as he was shot, before his body even stopped moving, one of the prisoners ran up and took his boots.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think what resonated with me most was the idea that even if you built some sort of relationship with the guards, they had no requirement to protect you and would not hesitate to kill you if they needed to, even for a small infraction like oversleeping. I also was shocked that a prisoner took the boots of the dying man before his body even stopped moving; it speaks volumes about how desperate these prisoners were and how mistreated they were.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401" name="Shape 401"/>
        <p:cNvGrpSpPr/>
        <p:nvPr/>
      </p:nvGrpSpPr>
      <p:grpSpPr>
        <a:xfrm>
          <a:off x="0" y="0"/>
          <a:ext cx="0" cy="0"/>
          <a:chOff x="0" y="0"/>
          <a:chExt cx="0" cy="0"/>
        </a:xfrm>
      </p:grpSpPr>
      <p:sp>
        <p:nvSpPr>
          <p:cNvPr id="402" name="Google Shape;402;p5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4: Survivor Testimony (Exemplar- </a:t>
            </a:r>
            <a:r>
              <a:rPr lang="en" sz="1900">
                <a:solidFill>
                  <a:schemeClr val="dk1"/>
                </a:solidFill>
                <a:latin typeface="Halant"/>
                <a:ea typeface="Halant"/>
                <a:cs typeface="Halant"/>
                <a:sym typeface="Halant"/>
              </a:rPr>
              <a:t>Pinchas Gutter</a:t>
            </a:r>
            <a:r>
              <a:rPr lang="en" sz="1900">
                <a:solidFill>
                  <a:schemeClr val="dk1"/>
                </a:solidFill>
                <a:latin typeface="Halant"/>
                <a:ea typeface="Halant"/>
                <a:cs typeface="Halant"/>
                <a:sym typeface="Halant"/>
              </a:rPr>
              <a:t>)</a:t>
            </a:r>
            <a:endParaRPr sz="1900">
              <a:solidFill>
                <a:schemeClr val="dk1"/>
              </a:solidFill>
              <a:latin typeface="Halant"/>
              <a:ea typeface="Halant"/>
              <a:cs typeface="Halant"/>
              <a:sym typeface="Halant"/>
            </a:endParaRPr>
          </a:p>
        </p:txBody>
      </p:sp>
      <p:pic>
        <p:nvPicPr>
          <p:cNvPr id="403" name="Google Shape;403;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404" name="Google Shape;404;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405" name="Google Shape;405;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406" name="Google Shape;406;p5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407" name="Google Shape;407;p51"/>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Pinchas Gutter</a:t>
            </a:r>
            <a:endParaRPr b="1" sz="1200" u="sng">
              <a:solidFill>
                <a:schemeClr val="dk1"/>
              </a:solidFill>
              <a:latin typeface="Inter"/>
              <a:ea typeface="Inter"/>
              <a:cs typeface="Inter"/>
              <a:sym typeface="Inter"/>
            </a:endParaRPr>
          </a:p>
        </p:txBody>
      </p:sp>
      <p:sp>
        <p:nvSpPr>
          <p:cNvPr id="408" name="Google Shape;408;p51"/>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409" name="Google Shape;409;p51"/>
          <p:cNvGraphicFramePr/>
          <p:nvPr/>
        </p:nvGraphicFramePr>
        <p:xfrm>
          <a:off x="318875" y="1606500"/>
          <a:ext cx="3000000" cy="3000000"/>
        </p:xfrm>
        <a:graphic>
          <a:graphicData uri="http://schemas.openxmlformats.org/drawingml/2006/table">
            <a:tbl>
              <a:tblPr>
                <a:noFill/>
                <a:tableStyleId>{BAEB6EE1-D0E2-4076-B7E7-51B9971CAA68}</a:tableStyleId>
              </a:tblPr>
              <a:tblGrid>
                <a:gridCol w="1825275"/>
                <a:gridCol w="2731675"/>
                <a:gridCol w="2566225"/>
              </a:tblGrid>
              <a:tr h="404550">
                <a:tc>
                  <a:txBody>
                    <a:bodyPr/>
                    <a:lstStyle/>
                    <a:p>
                      <a:pPr indent="0" lvl="0" marL="0" rtl="0" algn="ctr">
                        <a:spcBef>
                          <a:spcPts val="0"/>
                        </a:spcBef>
                        <a:spcAft>
                          <a:spcPts val="0"/>
                        </a:spcAft>
                        <a:buNone/>
                      </a:pPr>
                      <a:r>
                        <a:rPr b="1" lang="en" sz="1000">
                          <a:latin typeface="Inter"/>
                          <a:ea typeface="Inter"/>
                          <a:cs typeface="Inter"/>
                          <a:sym typeface="Inter"/>
                        </a:rPr>
                        <a:t>Question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Summary of Survivor’s Response</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What surprised or impacted you the most about their response? Why?</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16310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How did you survive?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His parents watched over and protected him while they were in the Warsaw Ghetto, essentially hiding them for over three years. When they were taken to the camps, his father told him to tell the Nazis that he was 18 since they were killing children. This lie enabled him to be selected to be a slave laborer.</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stood out the most to me is how much his parents looked out for him and protected him in as many ways as possible. I can’t imagine how horrifying it must have been to try to keep their children safe. I am sure that many parents went through similar horrors.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216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How were you liberated?</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When he was liberated and ran out of the camp, he saw a wagon with two horses but could not find who owned them. He loved horses and approached them. He decided to drive the wagon with these horses to Theresienstadt. He says that they became like his family and he cared deeply for them. Once the Russians realized what he was doing, they didn’t take the horses away, but instead made him a cartage contractor. He carried goods for the Russians and the Czechs.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was such a heartwarming story to me. After all of the horrors he went through, I love that he found these horses and made it his life to take care of them and ensure they were ok.I think it’s amazing that even while trying to figure out his own survival he cared so deeply for these animals.  I think it’s incredible that he was not only able to keep the horses but contracted out and made money from carting goods around.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366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When did you first feel free?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Even though he was liberated, the horrors inflicted upon him and the impossible loss of his family left a huge void in his life that even to this day makes it difficult for him to truly feel free or at peace.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think we too easily associate liberation with feeling free. This is a reminder that just because he was technically liberated does not mean that everything he experienced went away; it still lingers and “haunts” him.</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573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was your life like after the war?</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He returned initially to Czechoslovakia, then ended up moving between England, France, Israel, Brazil, South Africa, and Canada.</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I’m surprised by how much he moved around. I wonder how much of it was related to his experiences in the Holocaust.</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9525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is your message for us?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His largest message is tolerance and acceptance of one another. It is so important to be able to see differences and then not be threatened by those differences, but rather embrace them and accept them.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love that after everything he went through he preaches tolerance and acceptance of others. I think that his hope, that the whole world can one day feel this way, is so important. By learning about his story and other stories like his we are reminded about just how horribly wrong things can go when people are not accepting and tolerant of others. In this modern world, this is an important message.</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1: </a:t>
            </a:r>
            <a:r>
              <a:rPr lang="en" sz="1900">
                <a:solidFill>
                  <a:schemeClr val="dk1"/>
                </a:solidFill>
                <a:latin typeface="Halant"/>
                <a:ea typeface="Halant"/>
                <a:cs typeface="Halant"/>
                <a:sym typeface="Halant"/>
              </a:rPr>
              <a:t>Victims of the Nazis</a:t>
            </a:r>
            <a:endParaRPr sz="1900">
              <a:solidFill>
                <a:schemeClr val="dk1"/>
              </a:solidFill>
              <a:latin typeface="Halant"/>
              <a:ea typeface="Halant"/>
              <a:cs typeface="Halant"/>
              <a:sym typeface="Halant"/>
            </a:endParaRPr>
          </a:p>
        </p:txBody>
      </p:sp>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6" name="Google Shape;126;p27"/>
          <p:cNvSpPr txBox="1"/>
          <p:nvPr/>
        </p:nvSpPr>
        <p:spPr>
          <a:xfrm>
            <a:off x="594300" y="807688"/>
            <a:ext cx="6583800" cy="822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groups below to research using the USHMM Holocaust Encyclopedia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Non-Jewish Victims of the Nazi Regime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Polish Victims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Homosexual Men</a:t>
            </a:r>
            <a:r>
              <a:rPr lang="en" sz="1200">
                <a:solidFill>
                  <a:schemeClr val="dk1"/>
                </a:solidFill>
                <a:latin typeface="Inter"/>
                <a:ea typeface="Inter"/>
                <a:cs typeface="Inter"/>
                <a:sym typeface="Inter"/>
              </a:rPr>
              <a:t> (Scroll down to “The Peak of the Nazi Campaign Against Homosexuality”)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Roma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People with Disabilities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Soviet Prisoners of War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Selected Group: __________________________________________</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this group targeted during the Holocaust?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treatment of this group demonstrate the Nazi ideological beliefs?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how this group was treated during the Holocaust?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stood out most to you while you read about this targeted group?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27" name="Google Shape;127;p2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128" name="Google Shape;128;p27"/>
          <p:cNvCxnSpPr/>
          <p:nvPr/>
        </p:nvCxnSpPr>
        <p:spPr>
          <a:xfrm>
            <a:off x="630575" y="3326925"/>
            <a:ext cx="6613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2: The Ghettos</a:t>
            </a:r>
            <a:endParaRPr sz="1900">
              <a:solidFill>
                <a:schemeClr val="dk1"/>
              </a:solidFill>
              <a:latin typeface="Halant"/>
              <a:ea typeface="Halant"/>
              <a:cs typeface="Halant"/>
              <a:sym typeface="Halant"/>
            </a:endParaRPr>
          </a:p>
        </p:txBody>
      </p:sp>
      <p:pic>
        <p:nvPicPr>
          <p:cNvPr id="134" name="Google Shape;134;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7" name="Google Shape;137;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8" name="Google Shape;138;p28"/>
          <p:cNvSpPr txBox="1"/>
          <p:nvPr/>
        </p:nvSpPr>
        <p:spPr>
          <a:xfrm>
            <a:off x="594300" y="807688"/>
            <a:ext cx="6583800" cy="7379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Using the USHMM Holocaust Encyclopedia, read the short article about </a:t>
            </a:r>
            <a:r>
              <a:rPr lang="en" sz="1200" u="sng">
                <a:solidFill>
                  <a:schemeClr val="hlink"/>
                </a:solidFill>
                <a:latin typeface="Halant"/>
                <a:ea typeface="Halant"/>
                <a:cs typeface="Halant"/>
                <a:sym typeface="Halant"/>
                <a:hlinkClick r:id="rId5"/>
              </a:rPr>
              <a:t>Types of Ghettos</a:t>
            </a:r>
            <a:r>
              <a:rPr lang="en" sz="1200">
                <a:solidFill>
                  <a:schemeClr val="dk1"/>
                </a:solidFill>
                <a:latin typeface="Halant"/>
                <a:ea typeface="Halant"/>
                <a:cs typeface="Halant"/>
                <a:sym typeface="Halant"/>
              </a:rPr>
              <a:t> and answer the questions below.</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Explain the concept of ghettos during WWII.</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video “Moving into the Krakow Ghetto.”</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What do you see that seems interesting or important?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What questions do you have about this footage?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you suppose is going on in this footage?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three different types of ghettos in your own words.</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Closed Ghettos: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Open Ghettos: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Destruction Ghettos: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there were different kinds of ghettos?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39" name="Google Shape;139;p2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3: </a:t>
            </a:r>
            <a:r>
              <a:rPr lang="en" sz="1900">
                <a:solidFill>
                  <a:schemeClr val="dk1"/>
                </a:solidFill>
                <a:latin typeface="Halant"/>
                <a:ea typeface="Halant"/>
                <a:cs typeface="Halant"/>
                <a:sym typeface="Halant"/>
              </a:rPr>
              <a:t>The Camps</a:t>
            </a:r>
            <a:endParaRPr sz="1900">
              <a:solidFill>
                <a:schemeClr val="dk1"/>
              </a:solidFill>
              <a:latin typeface="Halant"/>
              <a:ea typeface="Halant"/>
              <a:cs typeface="Halant"/>
              <a:sym typeface="Halant"/>
            </a:endParaRPr>
          </a:p>
        </p:txBody>
      </p:sp>
      <p:pic>
        <p:nvPicPr>
          <p:cNvPr id="145" name="Google Shape;145;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9" name="Google Shape;149;p29"/>
          <p:cNvSpPr txBox="1"/>
          <p:nvPr/>
        </p:nvSpPr>
        <p:spPr>
          <a:xfrm>
            <a:off x="381550" y="655300"/>
            <a:ext cx="7056000" cy="88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short description of the camps below.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Between 1933-1945, the Nazis established numerous types of camps used to confine victims of the Nazi regime. The first concentration camp, Dachau, was created in 1933 outside of Munich, Germany. Prisoners of early camps such as Dachau were “enemies of the state.” As the Nazis expanded their empire, the number of camps grew. There were several types of camps: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Concentration Camps: To hold civilians who were deemed to be “enemies of the state” Forced-Labor Camps: Prisoners in these camps were horribly treated and lived in appalling conditions while being forced to work so the Nazis could make economic gains and offset labor shortages.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Transit Camps: Temporary holding centers for Jewish people who were being deported. Often these were the final stops for those being sent to a killing center.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Prisoner of War Camps: Designed specifically for prisoners of war of the Allies, including Polish and Soviet soldiers.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Killing Centers: Five centers established exclusively for the massive industrialized murder of people, primarily Jews, to carry out the “Final Solution.” These camps were Chelmno, Belzec, Sobibor, Treblinka, and Auschwitz. During the peak of the murders, from 1943-1944, an average of 6,000 Jews were gassed and murdered in Auschwitz per day. Almost 3 million Jews were murdered in killing centers.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Go on a virtual tour of </a:t>
            </a:r>
            <a:r>
              <a:rPr lang="en" sz="1200" u="sng">
                <a:solidFill>
                  <a:schemeClr val="hlink"/>
                </a:solidFill>
                <a:latin typeface="Halant"/>
                <a:ea typeface="Halant"/>
                <a:cs typeface="Halant"/>
                <a:sym typeface="Halant"/>
                <a:hlinkClick r:id="rId5"/>
              </a:rPr>
              <a:t>Auschwitz II- Birkenau</a:t>
            </a:r>
            <a:r>
              <a:rPr lang="en" sz="1200">
                <a:solidFill>
                  <a:schemeClr val="dk1"/>
                </a:solidFill>
                <a:latin typeface="Halant"/>
                <a:ea typeface="Halant"/>
                <a:cs typeface="Halant"/>
                <a:sym typeface="Halant"/>
              </a:rPr>
              <a:t>. Choose five different locations in the camp and fill out the graphic organizer on the next page.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Some sections include the same testimony from other sections. Do not simply reuse the same testimony and reflection for multiple sections. Also, do not explore multiples of the same section (ex: don’t visit two different ruins of gas chambers and crematoria)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List of Sections to Explore:</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Main Camp Gate</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Camp Unloading Ramp &amp; Platform</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Sector BIa- Women’s Camp</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Block 25 in Sector BIa</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Brick Barracks</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Ruins of Gas Chamber and Crematoria II and III</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Makeshift Gas Chamber- So-Called “White House”</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Main Camp Baths- So-Called “Sauna”Building</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Storage Area- So-Called “Canada”</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Ruins of Gas Chamber and Crematoria IV</a:t>
            </a:r>
            <a:endParaRPr sz="1000">
              <a:solidFill>
                <a:schemeClr val="dk1"/>
              </a:solidFill>
              <a:latin typeface="Inter"/>
              <a:ea typeface="Inter"/>
              <a:cs typeface="Inter"/>
              <a:sym typeface="Inter"/>
            </a:endParaRPr>
          </a:p>
        </p:txBody>
      </p:sp>
      <p:sp>
        <p:nvSpPr>
          <p:cNvPr id="150" name="Google Shape;150;p29"/>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51" name="Google Shape;151;p29"/>
          <p:cNvSpPr txBox="1"/>
          <p:nvPr/>
        </p:nvSpPr>
        <p:spPr>
          <a:xfrm>
            <a:off x="565525" y="4498675"/>
            <a:ext cx="6583800" cy="1629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differences between camps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there were different kinds of camps?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52" name="Google Shape;152;p29"/>
          <p:cNvSpPr txBox="1"/>
          <p:nvPr/>
        </p:nvSpPr>
        <p:spPr>
          <a:xfrm>
            <a:off x="3947100" y="7691475"/>
            <a:ext cx="3421200" cy="1723800"/>
          </a:xfrm>
          <a:prstGeom prst="rect">
            <a:avLst/>
          </a:prstGeom>
          <a:noFill/>
          <a:ln>
            <a:noFill/>
          </a:ln>
        </p:spPr>
        <p:txBody>
          <a:bodyPr anchorCtr="0" anchor="t" bIns="91425" lIns="91425" spcFirstLastPara="1" rIns="91425" wrap="square" tIns="91425">
            <a:spAutoFit/>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Ruins of Gas Chamber and Crematoria V</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Field Containing Human Ashes</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Makeshift Gas Chamber- So-Called “Little Red House”</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Sector BIII- So-Called “Mexico”</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Camp Hospital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Sinti and Roma Camp- BIIe</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Sector BIId- Men’s Camp</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Jews from Theresienstadt Camp- BIIb</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Sector BIIa- Men’s Quarantine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6" name="Shape 156"/>
        <p:cNvGrpSpPr/>
        <p:nvPr/>
      </p:nvGrpSpPr>
      <p:grpSpPr>
        <a:xfrm>
          <a:off x="0" y="0"/>
          <a:ext cx="0" cy="0"/>
          <a:chOff x="0" y="0"/>
          <a:chExt cx="0" cy="0"/>
        </a:xfrm>
      </p:grpSpPr>
      <p:sp>
        <p:nvSpPr>
          <p:cNvPr id="157" name="Google Shape;157;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3: The Camps</a:t>
            </a:r>
            <a:endParaRPr sz="1900">
              <a:solidFill>
                <a:schemeClr val="dk1"/>
              </a:solidFill>
              <a:latin typeface="Halant"/>
              <a:ea typeface="Halant"/>
              <a:cs typeface="Halant"/>
              <a:sym typeface="Halant"/>
            </a:endParaRPr>
          </a:p>
        </p:txBody>
      </p:sp>
      <p:pic>
        <p:nvPicPr>
          <p:cNvPr id="158" name="Google Shape;158;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9" name="Google Shape;159;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0" name="Google Shape;160;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1" name="Google Shape;161;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2" name="Google Shape;162;p30"/>
          <p:cNvSpPr txBox="1"/>
          <p:nvPr/>
        </p:nvSpPr>
        <p:spPr>
          <a:xfrm>
            <a:off x="594300" y="807688"/>
            <a:ext cx="6583800" cy="2770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Following the directions below, go on a virtual tour of Auschwitz II- Birkenau. Choose five different locations in the camp and fill out the graphic organizer.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Go to the </a:t>
            </a:r>
            <a:r>
              <a:rPr lang="en" sz="1200" u="sng">
                <a:solidFill>
                  <a:schemeClr val="hlink"/>
                </a:solidFill>
                <a:latin typeface="Inter"/>
                <a:ea typeface="Inter"/>
                <a:cs typeface="Inter"/>
                <a:sym typeface="Inter"/>
                <a:hlinkClick r:id="rId5"/>
              </a:rPr>
              <a:t>Auschwitz-Birkenau Virtual Tour </a:t>
            </a:r>
            <a:r>
              <a:rPr lang="en" sz="1200">
                <a:solidFill>
                  <a:schemeClr val="dk1"/>
                </a:solidFill>
                <a:latin typeface="Inter"/>
                <a:ea typeface="Inter"/>
                <a:cs typeface="Inter"/>
                <a:sym typeface="Inter"/>
              </a:rPr>
              <a:t>website. In the top left corner, click on the circle icon with the flag of the United Kingdom to switch the site to English. Then, click on the center image for the available tours called Auschwitz II-Birkenau. This will take you to the Main Camp Gate. From there, use the square on the right hand menu with the encircled i (description) to read about the different sections of the camp. Use the arrows on the screen to move between areas, and drag the screen in different directions to get a full view of the area you’re in. </a:t>
            </a:r>
            <a:r>
              <a:rPr lang="en" sz="1200">
                <a:solidFill>
                  <a:schemeClr val="dk1"/>
                </a:solidFill>
                <a:latin typeface="Inter"/>
                <a:ea typeface="Inter"/>
                <a:cs typeface="Inter"/>
                <a:sym typeface="Inter"/>
              </a:rPr>
              <a:t>You can also access all of the sites from the plan button on the right hand menu (it will take you to a map.) Please note some sites have multiple spots on the map for the same general section.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63" name="Google Shape;163;p30"/>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164" name="Google Shape;164;p30"/>
          <p:cNvGraphicFramePr/>
          <p:nvPr/>
        </p:nvGraphicFramePr>
        <p:xfrm>
          <a:off x="594300" y="3253475"/>
          <a:ext cx="3000000" cy="3000000"/>
        </p:xfrm>
        <a:graphic>
          <a:graphicData uri="http://schemas.openxmlformats.org/drawingml/2006/table">
            <a:tbl>
              <a:tblPr>
                <a:noFill/>
                <a:tableStyleId>{BAEB6EE1-D0E2-4076-B7E7-51B9971CAA68}</a:tableStyleId>
              </a:tblPr>
              <a:tblGrid>
                <a:gridCol w="1687075"/>
                <a:gridCol w="2524825"/>
                <a:gridCol w="2371900"/>
              </a:tblGrid>
              <a:tr h="979400">
                <a:tc>
                  <a:txBody>
                    <a:bodyPr/>
                    <a:lstStyle/>
                    <a:p>
                      <a:pPr indent="0" lvl="0" marL="0" rtl="0" algn="ctr">
                        <a:spcBef>
                          <a:spcPts val="0"/>
                        </a:spcBef>
                        <a:spcAft>
                          <a:spcPts val="0"/>
                        </a:spcAft>
                        <a:buNone/>
                      </a:pPr>
                      <a:r>
                        <a:rPr b="1" lang="en" sz="1200">
                          <a:latin typeface="Inter"/>
                          <a:ea typeface="Inter"/>
                          <a:cs typeface="Inter"/>
                          <a:sym typeface="Inter"/>
                        </a:rPr>
                        <a:t>Section of the Camp</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Description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Look through the gallery and/or witness accounts in the description. What stood out to you most and why?</a:t>
                      </a:r>
                      <a:endParaRPr b="1"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8" name="Shape 168"/>
        <p:cNvGrpSpPr/>
        <p:nvPr/>
      </p:nvGrpSpPr>
      <p:grpSpPr>
        <a:xfrm>
          <a:off x="0" y="0"/>
          <a:ext cx="0" cy="0"/>
          <a:chOff x="0" y="0"/>
          <a:chExt cx="0" cy="0"/>
        </a:xfrm>
      </p:grpSpPr>
      <p:sp>
        <p:nvSpPr>
          <p:cNvPr id="169" name="Google Shape;169;p3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4: </a:t>
            </a:r>
            <a:r>
              <a:rPr lang="en" sz="1900">
                <a:solidFill>
                  <a:schemeClr val="dk1"/>
                </a:solidFill>
                <a:latin typeface="Halant"/>
                <a:ea typeface="Halant"/>
                <a:cs typeface="Halant"/>
                <a:sym typeface="Halant"/>
              </a:rPr>
              <a:t>Survivor Testimony</a:t>
            </a:r>
            <a:endParaRPr sz="1900">
              <a:solidFill>
                <a:schemeClr val="dk1"/>
              </a:solidFill>
              <a:latin typeface="Halant"/>
              <a:ea typeface="Halant"/>
              <a:cs typeface="Halant"/>
              <a:sym typeface="Halant"/>
            </a:endParaRPr>
          </a:p>
        </p:txBody>
      </p:sp>
      <p:pic>
        <p:nvPicPr>
          <p:cNvPr id="170" name="Google Shape;170;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1" name="Google Shape;171;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2" name="Google Shape;172;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3" name="Google Shape;173;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4" name="Google Shape;174;p31"/>
          <p:cNvSpPr txBox="1"/>
          <p:nvPr/>
        </p:nvSpPr>
        <p:spPr>
          <a:xfrm>
            <a:off x="594300" y="807688"/>
            <a:ext cx="6583800" cy="8311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individuals below to “interview” by using the USC Shoah Foundation’s Dimensions in Testimony, an interactive biography that enables individuals to have conversations with Holocaust survivors. To interview the individual, you can either use your microphone or type in the box on the right of the interviewee.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When interviewing the individual, choose four of the questions below to ask. Fill out the graphic organizer with the questions you asked, a summary of their response, and your reaction to their testimony.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Possible Questions</a:t>
            </a:r>
            <a:endParaRPr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Can you tell me about your childhood?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How were you separated from your family?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were the camps like?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do you remember most?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How were you liberated?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When did you first feel free?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How did you survive?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was your life like after the war?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is your message for us?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Interviewees</a:t>
            </a:r>
            <a:endParaRPr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Eva Kor</a:t>
            </a:r>
            <a:r>
              <a:rPr lang="en" sz="1200">
                <a:solidFill>
                  <a:schemeClr val="dk1"/>
                </a:solidFill>
                <a:latin typeface="Inter"/>
                <a:ea typeface="Inter"/>
                <a:cs typeface="Inter"/>
                <a:sym typeface="Inter"/>
              </a:rPr>
              <a:t>- Eva and her family lived in Romania. In March 1944, they were sent to the Ceheiu ghetto, where they stayed for five weeks before being deported to Auschwitz-Birkenau in cattle cars. Upon arrival, her parents and two of her siblings were murdered in the gas chambers. Eva had a twin sister, Miriam. One of the doctors in the camps, Dr. Josef Mengele, performed medical experiments and was particularly interested in twins, so the two were spared from the gas chambers but endured horrific experiments. They were both liberated by the Soviets in January 1945.</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6"/>
              </a:rPr>
              <a:t>Max Eisen</a:t>
            </a:r>
            <a:r>
              <a:rPr lang="en" sz="1200">
                <a:solidFill>
                  <a:schemeClr val="dk1"/>
                </a:solidFill>
                <a:latin typeface="Inter"/>
                <a:ea typeface="Inter"/>
                <a:cs typeface="Inter"/>
                <a:sym typeface="Inter"/>
              </a:rPr>
              <a:t>- Max and his family lived in Czechoslovakia until they were sent to a ghetto in Košice in 1944. They were there for about two weeks before they were deported to Auschwitz, where his mother and younger siblings were sent to the gas chambers. Max lied about his age to survive the initial selection at the camp. Max left Auschwitz in January 1945 when he was sent on a death march to Mauthausen, where he was liberated by the US in May 1945.</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7"/>
              </a:rPr>
              <a:t>Pinchas Gutter-</a:t>
            </a:r>
            <a:r>
              <a:rPr lang="en" sz="1200">
                <a:solidFill>
                  <a:schemeClr val="dk1"/>
                </a:solidFill>
                <a:latin typeface="Inter"/>
                <a:ea typeface="Inter"/>
                <a:cs typeface="Inter"/>
                <a:sym typeface="Inter"/>
              </a:rPr>
              <a:t> Pinchas and his family lived in Poland in a  religious Jewish community. The family took on a fake Christian identity and moved to Warsaw, where they were eventually discovered and deported to Majdanek concentration camp. His parents and sisters were murdered at the camp. Pinchas moved to several forced labor and concentration camps, and eventually sent on a death march to Theresienstadt in Czechoslovakia. He was liberated by the Soviets in May 1945. </a:t>
            </a:r>
            <a:endParaRPr sz="1200">
              <a:solidFill>
                <a:schemeClr val="dk1"/>
              </a:solidFill>
              <a:latin typeface="Inter"/>
              <a:ea typeface="Inter"/>
              <a:cs typeface="Inter"/>
              <a:sym typeface="Inter"/>
            </a:endParaRPr>
          </a:p>
        </p:txBody>
      </p:sp>
      <p:sp>
        <p:nvSpPr>
          <p:cNvPr id="175" name="Google Shape;175;p31"/>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sp>
        <p:nvSpPr>
          <p:cNvPr id="180" name="Google Shape;180;p3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4: Survivor Testimony</a:t>
            </a:r>
            <a:endParaRPr sz="1900">
              <a:solidFill>
                <a:schemeClr val="dk1"/>
              </a:solidFill>
              <a:latin typeface="Halant"/>
              <a:ea typeface="Halant"/>
              <a:cs typeface="Halant"/>
              <a:sym typeface="Halant"/>
            </a:endParaRPr>
          </a:p>
        </p:txBody>
      </p:sp>
      <p:pic>
        <p:nvPicPr>
          <p:cNvPr id="181" name="Google Shape;181;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2" name="Google Shape;182;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3" name="Google Shape;183;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4" name="Google Shape;184;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5" name="Google Shape;185;p32"/>
          <p:cNvSpPr txBox="1"/>
          <p:nvPr/>
        </p:nvSpPr>
        <p:spPr>
          <a:xfrm>
            <a:off x="594300" y="7314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_______________________________________</a:t>
            </a:r>
            <a:endParaRPr b="1" sz="1200" u="sng">
              <a:solidFill>
                <a:schemeClr val="dk1"/>
              </a:solidFill>
              <a:latin typeface="Inter"/>
              <a:ea typeface="Inter"/>
              <a:cs typeface="Inter"/>
              <a:sym typeface="Inter"/>
            </a:endParaRPr>
          </a:p>
        </p:txBody>
      </p:sp>
      <p:sp>
        <p:nvSpPr>
          <p:cNvPr id="186" name="Google Shape;186;p32"/>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187" name="Google Shape;187;p32"/>
          <p:cNvGraphicFramePr/>
          <p:nvPr/>
        </p:nvGraphicFramePr>
        <p:xfrm>
          <a:off x="594300" y="1643800"/>
          <a:ext cx="3000000" cy="3000000"/>
        </p:xfrm>
        <a:graphic>
          <a:graphicData uri="http://schemas.openxmlformats.org/drawingml/2006/table">
            <a:tbl>
              <a:tblPr>
                <a:noFill/>
                <a:tableStyleId>{BAEB6EE1-D0E2-4076-B7E7-51B9971CAA68}</a:tableStyleId>
              </a:tblPr>
              <a:tblGrid>
                <a:gridCol w="1687075"/>
                <a:gridCol w="2524825"/>
                <a:gridCol w="2371900"/>
              </a:tblGrid>
              <a:tr h="103365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Survivor’s Response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surprised or impacted you the most about their response? Why?</a:t>
                      </a:r>
                      <a:endParaRPr b="1" sz="1200">
                        <a:latin typeface="Inter"/>
                        <a:ea typeface="Inter"/>
                        <a:cs typeface="Inter"/>
                        <a:sym typeface="Inter"/>
                      </a:endParaRPr>
                    </a:p>
                  </a:txBody>
                  <a:tcPr marT="91425" marB="91425" marR="91425" marL="91425"/>
                </a:tc>
              </a:tr>
              <a:tr h="16677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6677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6677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6677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1" name="Shape 191"/>
        <p:cNvGrpSpPr/>
        <p:nvPr/>
      </p:nvGrpSpPr>
      <p:grpSpPr>
        <a:xfrm>
          <a:off x="0" y="0"/>
          <a:ext cx="0" cy="0"/>
          <a:chOff x="0" y="0"/>
          <a:chExt cx="0" cy="0"/>
        </a:xfrm>
      </p:grpSpPr>
      <p:sp>
        <p:nvSpPr>
          <p:cNvPr id="192" name="Google Shape;192;p3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Guided Notes (Exemplar)</a:t>
            </a:r>
            <a:endParaRPr sz="1900">
              <a:solidFill>
                <a:schemeClr val="dk1"/>
              </a:solidFill>
              <a:latin typeface="Halant"/>
              <a:ea typeface="Halant"/>
              <a:cs typeface="Halant"/>
              <a:sym typeface="Halant"/>
            </a:endParaRPr>
          </a:p>
        </p:txBody>
      </p:sp>
      <p:pic>
        <p:nvPicPr>
          <p:cNvPr id="193" name="Google Shape;193;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4" name="Google Shape;194;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5" name="Google Shape;195;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6" name="Google Shape;196;p3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7" name="Google Shape;197;p33"/>
          <p:cNvSpPr txBox="1"/>
          <p:nvPr/>
        </p:nvSpPr>
        <p:spPr>
          <a:xfrm>
            <a:off x="594300" y="807688"/>
            <a:ext cx="6583800" cy="755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Holocaust Presentation.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Slide 2: Say-it-in-6: What was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Nazi genocide targeting Jews, millions murdered.</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3: What was the significance of Kristallnacht?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"Night of Broken Glass" was a violent anti-Jewish pogrom across Nazi Germany. Synagogues were burned, Jewish-owned businesses were looted, and thousands of Jews were arrested. It showed the Jewish community that they would receive no protection and the increase of Nazi persecution.</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Slides 3-4: How did the persecution of the Jewish people change over time during the Nazi regime?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Initially, persecution took the form of discrimination and exclusion, such as the Nuremberg Laws and propaganda campaigns. It escalated to organized violence (Kristallnacht), theft of Jewish property, forced displacement into ghettos, and internment in concentration camps. By the early 1940s, the persecution shifted to mass murder, including mass shootings and the creation of death camps.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Slide 5: Describe the “Final Solution” in your own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"Final Solution" was the Nazi plan for the systematic extermination of the Jewish population in Europe. From 1941 to 1945, millions of Jews were murdered through mass shootings, forced labor, gas chambers, and extermination camps like Auschwitz</a:t>
            </a:r>
            <a:r>
              <a:rPr b="1" lang="en" sz="1200">
                <a:solidFill>
                  <a:srgbClr val="E95C3D"/>
                </a:solidFill>
                <a:latin typeface="Inter"/>
                <a:ea typeface="Inter"/>
                <a:cs typeface="Inter"/>
                <a:sym typeface="Inter"/>
              </a:rPr>
              <a:t>.</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Reflection: Thinking about the 10 Stages of Genocide, how did Nazi Germany facilitate the genocide of so many millions of people?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Nazi Germany used classification (labeling Jews as enemies) and dehumanization (propaganda, racial laws, and forced identification). The Nazis organized persecution through legal restrictions, violence, and displacement into ghettos. Finally, they exterminated millions through mass shootings, starvation, forced labor, and gas chambers in extermination camps.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